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24"/>
  </p:notesMasterIdLst>
  <p:sldIdLst>
    <p:sldId id="257" r:id="rId2"/>
    <p:sldId id="286" r:id="rId3"/>
    <p:sldId id="288" r:id="rId4"/>
    <p:sldId id="259" r:id="rId5"/>
    <p:sldId id="276" r:id="rId6"/>
    <p:sldId id="277" r:id="rId7"/>
    <p:sldId id="278" r:id="rId8"/>
    <p:sldId id="279" r:id="rId9"/>
    <p:sldId id="261" r:id="rId10"/>
    <p:sldId id="262" r:id="rId11"/>
    <p:sldId id="263" r:id="rId12"/>
    <p:sldId id="264" r:id="rId13"/>
    <p:sldId id="270" r:id="rId14"/>
    <p:sldId id="273" r:id="rId15"/>
    <p:sldId id="274" r:id="rId16"/>
    <p:sldId id="275" r:id="rId17"/>
    <p:sldId id="271" r:id="rId18"/>
    <p:sldId id="283" r:id="rId19"/>
    <p:sldId id="284" r:id="rId20"/>
    <p:sldId id="285" r:id="rId21"/>
    <p:sldId id="272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57" autoAdjust="0"/>
  </p:normalViewPr>
  <p:slideViewPr>
    <p:cSldViewPr snapToGrid="0" snapToObjects="1">
      <p:cViewPr varScale="1">
        <p:scale>
          <a:sx n="82" d="100"/>
          <a:sy n="82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B4E75-29FC-5445-9E7F-7C92D674A068}" type="doc">
      <dgm:prSet loTypeId="urn:microsoft.com/office/officeart/2005/8/layout/target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20B36C-3B4F-3044-8144-31A000020531}">
      <dgm:prSet phldrT="[Text]" custT="1"/>
      <dgm:spPr/>
      <dgm:t>
        <a:bodyPr/>
        <a:lstStyle/>
        <a:p>
          <a:r>
            <a:rPr lang="en-US" sz="2800" dirty="0" smtClean="0"/>
            <a:t>Emergent Readers (not yet reading/decoding)</a:t>
          </a:r>
          <a:endParaRPr lang="en-US" sz="2800" dirty="0"/>
        </a:p>
      </dgm:t>
    </dgm:pt>
    <dgm:pt modelId="{78040396-179B-2D47-A33D-6236BD8CD533}" type="parTrans" cxnId="{66619B89-42D6-3145-A9BC-F87DB78E71E1}">
      <dgm:prSet/>
      <dgm:spPr/>
      <dgm:t>
        <a:bodyPr/>
        <a:lstStyle/>
        <a:p>
          <a:endParaRPr lang="en-US"/>
        </a:p>
      </dgm:t>
    </dgm:pt>
    <dgm:pt modelId="{A25067D2-66F1-A943-9339-457906555F41}" type="sibTrans" cxnId="{66619B89-42D6-3145-A9BC-F87DB78E71E1}">
      <dgm:prSet/>
      <dgm:spPr/>
      <dgm:t>
        <a:bodyPr/>
        <a:lstStyle/>
        <a:p>
          <a:endParaRPr lang="en-US"/>
        </a:p>
      </dgm:t>
    </dgm:pt>
    <dgm:pt modelId="{29872248-C8AE-4349-83F9-7A0542C32F92}">
      <dgm:prSet phldrT="[Text]"/>
      <dgm:spPr/>
      <dgm:t>
        <a:bodyPr/>
        <a:lstStyle/>
        <a:p>
          <a:r>
            <a:rPr lang="en-US" dirty="0" smtClean="0"/>
            <a:t>Oral Language </a:t>
          </a:r>
          <a:endParaRPr lang="en-US" dirty="0"/>
        </a:p>
      </dgm:t>
    </dgm:pt>
    <dgm:pt modelId="{0E505203-D13B-764F-9598-9F8AD119C05F}" type="parTrans" cxnId="{E912A92D-1174-E44B-A64C-79248CCB3A34}">
      <dgm:prSet/>
      <dgm:spPr/>
      <dgm:t>
        <a:bodyPr/>
        <a:lstStyle/>
        <a:p>
          <a:endParaRPr lang="en-US"/>
        </a:p>
      </dgm:t>
    </dgm:pt>
    <dgm:pt modelId="{B4C3F773-8A2E-3D4B-AA53-566E5B348046}" type="sibTrans" cxnId="{E912A92D-1174-E44B-A64C-79248CCB3A34}">
      <dgm:prSet/>
      <dgm:spPr/>
      <dgm:t>
        <a:bodyPr/>
        <a:lstStyle/>
        <a:p>
          <a:endParaRPr lang="en-US"/>
        </a:p>
      </dgm:t>
    </dgm:pt>
    <dgm:pt modelId="{795D9649-62E7-B24A-90B0-3B1EE352C61A}">
      <dgm:prSet phldrT="[Text]"/>
      <dgm:spPr/>
      <dgm:t>
        <a:bodyPr/>
        <a:lstStyle/>
        <a:p>
          <a:r>
            <a:rPr lang="en-US" dirty="0" smtClean="0"/>
            <a:t>Vocabulary</a:t>
          </a:r>
          <a:endParaRPr lang="en-US" dirty="0"/>
        </a:p>
      </dgm:t>
    </dgm:pt>
    <dgm:pt modelId="{B7693C0E-96FD-C94F-A8CB-9DE6E717290E}" type="parTrans" cxnId="{BF03F04D-77CC-2742-8C43-5ED986420364}">
      <dgm:prSet/>
      <dgm:spPr/>
      <dgm:t>
        <a:bodyPr/>
        <a:lstStyle/>
        <a:p>
          <a:endParaRPr lang="en-US"/>
        </a:p>
      </dgm:t>
    </dgm:pt>
    <dgm:pt modelId="{4ABFB103-1037-454D-96BB-5ADBDFE94E5D}" type="sibTrans" cxnId="{BF03F04D-77CC-2742-8C43-5ED986420364}">
      <dgm:prSet/>
      <dgm:spPr/>
      <dgm:t>
        <a:bodyPr/>
        <a:lstStyle/>
        <a:p>
          <a:endParaRPr lang="en-US"/>
        </a:p>
      </dgm:t>
    </dgm:pt>
    <dgm:pt modelId="{CFAB6573-B599-E349-AC8C-18DC155A45B2}">
      <dgm:prSet phldrT="[Text]" custT="1"/>
      <dgm:spPr/>
      <dgm:t>
        <a:bodyPr/>
        <a:lstStyle/>
        <a:p>
          <a:r>
            <a:rPr lang="en-US" sz="2800" dirty="0" smtClean="0"/>
            <a:t>Beginning Readers ( just starting to read/decode)</a:t>
          </a:r>
          <a:endParaRPr lang="en-US" sz="2800" dirty="0"/>
        </a:p>
      </dgm:t>
    </dgm:pt>
    <dgm:pt modelId="{14E608B5-B1DA-7645-BDC7-417DFE2E389F}" type="parTrans" cxnId="{17D55BA9-38B6-1F47-912F-03F924AF8AE4}">
      <dgm:prSet/>
      <dgm:spPr/>
      <dgm:t>
        <a:bodyPr/>
        <a:lstStyle/>
        <a:p>
          <a:endParaRPr lang="en-US"/>
        </a:p>
      </dgm:t>
    </dgm:pt>
    <dgm:pt modelId="{BCB3DB57-E8CE-2D4D-B6D6-B003F33E57E9}" type="sibTrans" cxnId="{17D55BA9-38B6-1F47-912F-03F924AF8AE4}">
      <dgm:prSet/>
      <dgm:spPr/>
      <dgm:t>
        <a:bodyPr/>
        <a:lstStyle/>
        <a:p>
          <a:endParaRPr lang="en-US"/>
        </a:p>
      </dgm:t>
    </dgm:pt>
    <dgm:pt modelId="{A0F0D2CD-6170-8547-BB19-8CE527E8EF24}">
      <dgm:prSet phldrT="[Text]"/>
      <dgm:spPr/>
      <dgm:t>
        <a:bodyPr/>
        <a:lstStyle/>
        <a:p>
          <a:r>
            <a:rPr lang="en-US" dirty="0" smtClean="0"/>
            <a:t>Oral Language, Vocabulary, Comprehension</a:t>
          </a:r>
          <a:endParaRPr lang="en-US" dirty="0"/>
        </a:p>
      </dgm:t>
    </dgm:pt>
    <dgm:pt modelId="{681FEA9C-A0A9-9942-ABD9-08EB936BD825}" type="parTrans" cxnId="{1BAAAC7A-9544-884D-8047-1CFD25793F64}">
      <dgm:prSet/>
      <dgm:spPr/>
      <dgm:t>
        <a:bodyPr/>
        <a:lstStyle/>
        <a:p>
          <a:endParaRPr lang="en-US"/>
        </a:p>
      </dgm:t>
    </dgm:pt>
    <dgm:pt modelId="{5A99AEB2-2E8A-D549-98E5-02BAA3EB1869}" type="sibTrans" cxnId="{1BAAAC7A-9544-884D-8047-1CFD25793F64}">
      <dgm:prSet/>
      <dgm:spPr/>
      <dgm:t>
        <a:bodyPr/>
        <a:lstStyle/>
        <a:p>
          <a:endParaRPr lang="en-US"/>
        </a:p>
      </dgm:t>
    </dgm:pt>
    <dgm:pt modelId="{D60AAEA3-7E1A-BC4A-9CFD-CA3D447E280F}">
      <dgm:prSet phldrT="[Text]"/>
      <dgm:spPr/>
      <dgm:t>
        <a:bodyPr/>
        <a:lstStyle/>
        <a:p>
          <a:r>
            <a:rPr lang="en-US" dirty="0" smtClean="0"/>
            <a:t>Phonemic Awareness</a:t>
          </a:r>
          <a:endParaRPr lang="en-US" dirty="0"/>
        </a:p>
      </dgm:t>
    </dgm:pt>
    <dgm:pt modelId="{B4FCAFBB-3077-2147-A235-823BB489F05B}" type="parTrans" cxnId="{357D9898-E2A4-DF44-9F31-997B95C86B6F}">
      <dgm:prSet/>
      <dgm:spPr/>
      <dgm:t>
        <a:bodyPr/>
        <a:lstStyle/>
        <a:p>
          <a:endParaRPr lang="en-US"/>
        </a:p>
      </dgm:t>
    </dgm:pt>
    <dgm:pt modelId="{EA0C81CC-E563-1E49-AAED-D3F87520D633}" type="sibTrans" cxnId="{357D9898-E2A4-DF44-9F31-997B95C86B6F}">
      <dgm:prSet/>
      <dgm:spPr/>
      <dgm:t>
        <a:bodyPr/>
        <a:lstStyle/>
        <a:p>
          <a:endParaRPr lang="en-US"/>
        </a:p>
      </dgm:t>
    </dgm:pt>
    <dgm:pt modelId="{80601E2E-D574-3A43-8187-37825B6CE3FF}">
      <dgm:prSet phldrT="[Text]" custT="1"/>
      <dgm:spPr/>
      <dgm:t>
        <a:bodyPr/>
        <a:lstStyle/>
        <a:p>
          <a:r>
            <a:rPr lang="en-US" sz="2400" dirty="0" smtClean="0"/>
            <a:t>Transitional readers (beginning to sound like more mature readers)</a:t>
          </a:r>
          <a:endParaRPr lang="en-US" sz="2400" dirty="0"/>
        </a:p>
      </dgm:t>
    </dgm:pt>
    <dgm:pt modelId="{5A58B8CD-B5B5-D745-A5C8-4528BBFECD86}" type="parTrans" cxnId="{CDAD9752-8D70-2743-8E44-88C88C7CF248}">
      <dgm:prSet/>
      <dgm:spPr/>
      <dgm:t>
        <a:bodyPr/>
        <a:lstStyle/>
        <a:p>
          <a:endParaRPr lang="en-US"/>
        </a:p>
      </dgm:t>
    </dgm:pt>
    <dgm:pt modelId="{D92EC819-59F7-E047-A8A9-F443F35C72DA}" type="sibTrans" cxnId="{CDAD9752-8D70-2743-8E44-88C88C7CF248}">
      <dgm:prSet/>
      <dgm:spPr/>
      <dgm:t>
        <a:bodyPr/>
        <a:lstStyle/>
        <a:p>
          <a:endParaRPr lang="en-US"/>
        </a:p>
      </dgm:t>
    </dgm:pt>
    <dgm:pt modelId="{D95554FC-8D32-3741-8DAA-4A4F36BDBCB2}">
      <dgm:prSet phldrT="[Text]"/>
      <dgm:spPr/>
      <dgm:t>
        <a:bodyPr/>
        <a:lstStyle/>
        <a:p>
          <a:r>
            <a:rPr lang="en-US" dirty="0" smtClean="0"/>
            <a:t>Fluency (including higher-level phonics/word reading)</a:t>
          </a:r>
          <a:endParaRPr lang="en-US" dirty="0"/>
        </a:p>
      </dgm:t>
    </dgm:pt>
    <dgm:pt modelId="{9B36677B-E835-C741-ACAD-BDD4CD310DD1}" type="parTrans" cxnId="{43BDA114-0649-D742-883C-BBBD29FEBF1F}">
      <dgm:prSet/>
      <dgm:spPr/>
      <dgm:t>
        <a:bodyPr/>
        <a:lstStyle/>
        <a:p>
          <a:endParaRPr lang="en-US"/>
        </a:p>
      </dgm:t>
    </dgm:pt>
    <dgm:pt modelId="{41FD0EDA-6F2B-6940-9935-EE9E6C2E5132}" type="sibTrans" cxnId="{43BDA114-0649-D742-883C-BBBD29FEBF1F}">
      <dgm:prSet/>
      <dgm:spPr/>
      <dgm:t>
        <a:bodyPr/>
        <a:lstStyle/>
        <a:p>
          <a:endParaRPr lang="en-US"/>
        </a:p>
      </dgm:t>
    </dgm:pt>
    <dgm:pt modelId="{3CED959C-E3DE-1342-8CAE-CDAF204CD539}">
      <dgm:prSet phldrT="[Text]"/>
      <dgm:spPr/>
      <dgm:t>
        <a:bodyPr/>
        <a:lstStyle/>
        <a:p>
          <a:r>
            <a:rPr lang="en-US" dirty="0" smtClean="0"/>
            <a:t>Oral Language/Vocabulary</a:t>
          </a:r>
          <a:endParaRPr lang="en-US" dirty="0"/>
        </a:p>
      </dgm:t>
    </dgm:pt>
    <dgm:pt modelId="{C64440CA-1BB7-A04F-969D-01B17093D51C}" type="parTrans" cxnId="{2927F7A1-A455-2248-8A99-FF0222E8F974}">
      <dgm:prSet/>
      <dgm:spPr/>
      <dgm:t>
        <a:bodyPr/>
        <a:lstStyle/>
        <a:p>
          <a:endParaRPr lang="en-US"/>
        </a:p>
      </dgm:t>
    </dgm:pt>
    <dgm:pt modelId="{59C66769-96B0-7244-ABB7-6824127CE86C}" type="sibTrans" cxnId="{2927F7A1-A455-2248-8A99-FF0222E8F974}">
      <dgm:prSet/>
      <dgm:spPr/>
      <dgm:t>
        <a:bodyPr/>
        <a:lstStyle/>
        <a:p>
          <a:endParaRPr lang="en-US"/>
        </a:p>
      </dgm:t>
    </dgm:pt>
    <dgm:pt modelId="{B62EB7FB-2E94-0641-B1F1-3020204E71E2}">
      <dgm:prSet phldrT="[Text]"/>
      <dgm:spPr/>
      <dgm:t>
        <a:bodyPr/>
        <a:lstStyle/>
        <a:p>
          <a:r>
            <a:rPr lang="en-US" dirty="0" smtClean="0"/>
            <a:t>Comprehension </a:t>
          </a:r>
          <a:endParaRPr lang="en-US" dirty="0"/>
        </a:p>
      </dgm:t>
    </dgm:pt>
    <dgm:pt modelId="{C2BAB572-B603-5C49-8416-5D3B9B371A84}" type="parTrans" cxnId="{0A10EF6E-8363-3144-B522-0DE826451304}">
      <dgm:prSet/>
      <dgm:spPr/>
      <dgm:t>
        <a:bodyPr/>
        <a:lstStyle/>
        <a:p>
          <a:endParaRPr lang="en-US"/>
        </a:p>
      </dgm:t>
    </dgm:pt>
    <dgm:pt modelId="{B8CD1B7F-B128-AB4E-8B27-497BCABE830A}" type="sibTrans" cxnId="{0A10EF6E-8363-3144-B522-0DE826451304}">
      <dgm:prSet/>
      <dgm:spPr/>
      <dgm:t>
        <a:bodyPr/>
        <a:lstStyle/>
        <a:p>
          <a:endParaRPr lang="en-US"/>
        </a:p>
      </dgm:t>
    </dgm:pt>
    <dgm:pt modelId="{399CD424-61BE-1E42-991F-12E0B04B4355}">
      <dgm:prSet phldrT="[Text]"/>
      <dgm:spPr/>
      <dgm:t>
        <a:bodyPr/>
        <a:lstStyle/>
        <a:p>
          <a:r>
            <a:rPr lang="en-US" dirty="0" smtClean="0"/>
            <a:t>Phonics (including spelling, word reading)</a:t>
          </a:r>
          <a:endParaRPr lang="en-US" dirty="0"/>
        </a:p>
      </dgm:t>
    </dgm:pt>
    <dgm:pt modelId="{37138CD0-5810-AA4E-BC86-E04DE244F517}" type="parTrans" cxnId="{55C7EF5F-B78C-6B48-A25F-B6FB3B84388E}">
      <dgm:prSet/>
      <dgm:spPr/>
      <dgm:t>
        <a:bodyPr/>
        <a:lstStyle/>
        <a:p>
          <a:endParaRPr lang="en-US"/>
        </a:p>
      </dgm:t>
    </dgm:pt>
    <dgm:pt modelId="{30F1A71D-88E6-B54B-A0AB-F9BBC61DF9D1}" type="sibTrans" cxnId="{55C7EF5F-B78C-6B48-A25F-B6FB3B84388E}">
      <dgm:prSet/>
      <dgm:spPr/>
      <dgm:t>
        <a:bodyPr/>
        <a:lstStyle/>
        <a:p>
          <a:endParaRPr lang="en-US"/>
        </a:p>
      </dgm:t>
    </dgm:pt>
    <dgm:pt modelId="{087A2729-3637-0948-91EE-8FBDA775CD3F}">
      <dgm:prSet phldrT="[Text]"/>
      <dgm:spPr/>
      <dgm:t>
        <a:bodyPr/>
        <a:lstStyle/>
        <a:p>
          <a:r>
            <a:rPr lang="en-US" dirty="0" smtClean="0"/>
            <a:t>Comprehension</a:t>
          </a:r>
          <a:endParaRPr lang="en-US" dirty="0"/>
        </a:p>
      </dgm:t>
    </dgm:pt>
    <dgm:pt modelId="{9035B4F5-037E-5846-BAC9-FBE9FDEF0B1F}" type="parTrans" cxnId="{98CD84B3-C711-DB4B-A367-E0A842DE48B0}">
      <dgm:prSet/>
      <dgm:spPr/>
      <dgm:t>
        <a:bodyPr/>
        <a:lstStyle/>
        <a:p>
          <a:endParaRPr lang="en-US"/>
        </a:p>
      </dgm:t>
    </dgm:pt>
    <dgm:pt modelId="{0BF976AC-6ABF-6E49-BFA9-B673C5B444DF}" type="sibTrans" cxnId="{98CD84B3-C711-DB4B-A367-E0A842DE48B0}">
      <dgm:prSet/>
      <dgm:spPr/>
      <dgm:t>
        <a:bodyPr/>
        <a:lstStyle/>
        <a:p>
          <a:endParaRPr lang="en-US"/>
        </a:p>
      </dgm:t>
    </dgm:pt>
    <dgm:pt modelId="{872385A3-0E5E-324A-9973-84576E262FD0}" type="pres">
      <dgm:prSet presAssocID="{68AB4E75-29FC-5445-9E7F-7C92D674A068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EB4C5CA-0ADC-D449-8C5E-A4913AB01339}" type="pres">
      <dgm:prSet presAssocID="{68AB4E75-29FC-5445-9E7F-7C92D674A068}" presName="outerBox" presStyleCnt="0"/>
      <dgm:spPr/>
    </dgm:pt>
    <dgm:pt modelId="{8852F795-E4CB-FD46-953A-D3F18DF7641D}" type="pres">
      <dgm:prSet presAssocID="{68AB4E75-29FC-5445-9E7F-7C92D674A068}" presName="outerBoxParent" presStyleLbl="node1" presStyleIdx="0" presStyleCnt="3"/>
      <dgm:spPr/>
      <dgm:t>
        <a:bodyPr/>
        <a:lstStyle/>
        <a:p>
          <a:endParaRPr lang="en-US"/>
        </a:p>
      </dgm:t>
    </dgm:pt>
    <dgm:pt modelId="{08A6E573-5BF6-7F4B-A2DD-38964192FD2F}" type="pres">
      <dgm:prSet presAssocID="{68AB4E75-29FC-5445-9E7F-7C92D674A068}" presName="outerBoxChildren" presStyleCnt="0"/>
      <dgm:spPr/>
    </dgm:pt>
    <dgm:pt modelId="{5A7CDD7C-1A76-9347-9BA2-AB34ED3BB1BF}" type="pres">
      <dgm:prSet presAssocID="{29872248-C8AE-4349-83F9-7A0542C32F92}" presName="oChild" presStyleLbl="fgAcc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F5F9-9BCC-734C-AE2A-CE27A50B0730}" type="pres">
      <dgm:prSet presAssocID="{B4C3F773-8A2E-3D4B-AA53-566E5B348046}" presName="outerSibTrans" presStyleCnt="0"/>
      <dgm:spPr/>
    </dgm:pt>
    <dgm:pt modelId="{FC5E00BC-C56D-7744-BE06-8A5B09393156}" type="pres">
      <dgm:prSet presAssocID="{795D9649-62E7-B24A-90B0-3B1EE352C61A}" presName="oChild" presStyleLbl="fgAcc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B53AD-E07B-9A49-8E95-AE2C3B6AD17B}" type="pres">
      <dgm:prSet presAssocID="{4ABFB103-1037-454D-96BB-5ADBDFE94E5D}" presName="outerSibTrans" presStyleCnt="0"/>
      <dgm:spPr/>
    </dgm:pt>
    <dgm:pt modelId="{15DC9C9C-FDFB-294D-A28A-3A5A3CEDC8F9}" type="pres">
      <dgm:prSet presAssocID="{B62EB7FB-2E94-0641-B1F1-3020204E71E2}" presName="oChild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65CDA-5B26-6340-98A3-9C0B0FD03B6B}" type="pres">
      <dgm:prSet presAssocID="{68AB4E75-29FC-5445-9E7F-7C92D674A068}" presName="middleBox" presStyleCnt="0"/>
      <dgm:spPr/>
    </dgm:pt>
    <dgm:pt modelId="{BD2315B8-02B3-2F40-A402-2158EAA511CA}" type="pres">
      <dgm:prSet presAssocID="{68AB4E75-29FC-5445-9E7F-7C92D674A068}" presName="middleBoxParent" presStyleLbl="node1" presStyleIdx="1" presStyleCnt="3"/>
      <dgm:spPr/>
      <dgm:t>
        <a:bodyPr/>
        <a:lstStyle/>
        <a:p>
          <a:endParaRPr lang="en-US"/>
        </a:p>
      </dgm:t>
    </dgm:pt>
    <dgm:pt modelId="{7BD17833-A45F-494D-A05A-F8ACDFBE1004}" type="pres">
      <dgm:prSet presAssocID="{68AB4E75-29FC-5445-9E7F-7C92D674A068}" presName="middleBoxChildren" presStyleCnt="0"/>
      <dgm:spPr/>
    </dgm:pt>
    <dgm:pt modelId="{4EE4B404-4C7B-5E43-9EE0-E01AC04EC273}" type="pres">
      <dgm:prSet presAssocID="{A0F0D2CD-6170-8547-BB19-8CE527E8EF24}" presName="mChild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750B8-E1F8-1249-9AA7-F21CCA7628E5}" type="pres">
      <dgm:prSet presAssocID="{5A99AEB2-2E8A-D549-98E5-02BAA3EB1869}" presName="middleSibTrans" presStyleCnt="0"/>
      <dgm:spPr/>
    </dgm:pt>
    <dgm:pt modelId="{9D62FCE5-D541-634A-9D02-DFC6E148F48B}" type="pres">
      <dgm:prSet presAssocID="{D60AAEA3-7E1A-BC4A-9CFD-CA3D447E280F}" presName="mChild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42701-6CA2-5643-98EE-6D9A7113681D}" type="pres">
      <dgm:prSet presAssocID="{EA0C81CC-E563-1E49-AAED-D3F87520D633}" presName="middleSibTrans" presStyleCnt="0"/>
      <dgm:spPr/>
    </dgm:pt>
    <dgm:pt modelId="{6692B2EE-84E4-784C-BFC4-271291F6074D}" type="pres">
      <dgm:prSet presAssocID="{399CD424-61BE-1E42-991F-12E0B04B4355}" presName="mChild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495364-CFF5-2548-A3CD-0E932A321E26}" type="pres">
      <dgm:prSet presAssocID="{68AB4E75-29FC-5445-9E7F-7C92D674A068}" presName="centerBox" presStyleCnt="0"/>
      <dgm:spPr/>
    </dgm:pt>
    <dgm:pt modelId="{46818492-0B64-3E4F-8A48-0279503F3056}" type="pres">
      <dgm:prSet presAssocID="{68AB4E75-29FC-5445-9E7F-7C92D674A068}" presName="centerBoxParent" presStyleLbl="node1" presStyleIdx="2" presStyleCnt="3"/>
      <dgm:spPr/>
      <dgm:t>
        <a:bodyPr/>
        <a:lstStyle/>
        <a:p>
          <a:endParaRPr lang="en-US"/>
        </a:p>
      </dgm:t>
    </dgm:pt>
    <dgm:pt modelId="{2C1E86DB-00AA-5646-AA4D-AA3AC933BA06}" type="pres">
      <dgm:prSet presAssocID="{68AB4E75-29FC-5445-9E7F-7C92D674A068}" presName="centerBoxChildren" presStyleCnt="0"/>
      <dgm:spPr/>
    </dgm:pt>
    <dgm:pt modelId="{91E9F7F8-9513-F749-9946-019B80076728}" type="pres">
      <dgm:prSet presAssocID="{D95554FC-8D32-3741-8DAA-4A4F36BDBCB2}" presName="cChild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69E5A-6B9C-0A41-9457-2D49B6CC4C10}" type="pres">
      <dgm:prSet presAssocID="{41FD0EDA-6F2B-6940-9935-EE9E6C2E5132}" presName="centerSibTrans" presStyleCnt="0"/>
      <dgm:spPr/>
    </dgm:pt>
    <dgm:pt modelId="{72363BE2-F134-954C-BDC3-C988DB9B8FBB}" type="pres">
      <dgm:prSet presAssocID="{3CED959C-E3DE-1342-8CAE-CDAF204CD539}" presName="cChild" presStyleLbl="fgAcc1" presStyleIdx="7" presStyleCnt="9" custScaleX="70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E78AA-1F5E-3140-BF1F-268ED8E84D09}" type="pres">
      <dgm:prSet presAssocID="{59C66769-96B0-7244-ABB7-6824127CE86C}" presName="centerSibTrans" presStyleCnt="0"/>
      <dgm:spPr/>
    </dgm:pt>
    <dgm:pt modelId="{F39A8711-8C98-CA4E-8CBF-6D887FD50F3E}" type="pres">
      <dgm:prSet presAssocID="{087A2729-3637-0948-91EE-8FBDA775CD3F}" presName="cChild" presStyleLbl="fgAcc1" presStyleIdx="8" presStyleCnt="9" custScaleX="75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27F7A1-A455-2248-8A99-FF0222E8F974}" srcId="{80601E2E-D574-3A43-8187-37825B6CE3FF}" destId="{3CED959C-E3DE-1342-8CAE-CDAF204CD539}" srcOrd="1" destOrd="0" parTransId="{C64440CA-1BB7-A04F-969D-01B17093D51C}" sibTransId="{59C66769-96B0-7244-ABB7-6824127CE86C}"/>
    <dgm:cxn modelId="{8DCB6784-FE4E-FF45-B287-831C58A360D8}" type="presOf" srcId="{80601E2E-D574-3A43-8187-37825B6CE3FF}" destId="{46818492-0B64-3E4F-8A48-0279503F3056}" srcOrd="0" destOrd="0" presId="urn:microsoft.com/office/officeart/2005/8/layout/target2"/>
    <dgm:cxn modelId="{C585BD8E-3205-3045-8285-A802B149BF38}" type="presOf" srcId="{B62EB7FB-2E94-0641-B1F1-3020204E71E2}" destId="{15DC9C9C-FDFB-294D-A28A-3A5A3CEDC8F9}" srcOrd="0" destOrd="0" presId="urn:microsoft.com/office/officeart/2005/8/layout/target2"/>
    <dgm:cxn modelId="{C7E9F132-8D3E-9F48-8DE0-34C91F4B9ED6}" type="presOf" srcId="{D95554FC-8D32-3741-8DAA-4A4F36BDBCB2}" destId="{91E9F7F8-9513-F749-9946-019B80076728}" srcOrd="0" destOrd="0" presId="urn:microsoft.com/office/officeart/2005/8/layout/target2"/>
    <dgm:cxn modelId="{E912A92D-1174-E44B-A64C-79248CCB3A34}" srcId="{D020B36C-3B4F-3044-8144-31A000020531}" destId="{29872248-C8AE-4349-83F9-7A0542C32F92}" srcOrd="0" destOrd="0" parTransId="{0E505203-D13B-764F-9598-9F8AD119C05F}" sibTransId="{B4C3F773-8A2E-3D4B-AA53-566E5B348046}"/>
    <dgm:cxn modelId="{1BAAAC7A-9544-884D-8047-1CFD25793F64}" srcId="{CFAB6573-B599-E349-AC8C-18DC155A45B2}" destId="{A0F0D2CD-6170-8547-BB19-8CE527E8EF24}" srcOrd="0" destOrd="0" parTransId="{681FEA9C-A0A9-9942-ABD9-08EB936BD825}" sibTransId="{5A99AEB2-2E8A-D549-98E5-02BAA3EB1869}"/>
    <dgm:cxn modelId="{0A10EF6E-8363-3144-B522-0DE826451304}" srcId="{D020B36C-3B4F-3044-8144-31A000020531}" destId="{B62EB7FB-2E94-0641-B1F1-3020204E71E2}" srcOrd="2" destOrd="0" parTransId="{C2BAB572-B603-5C49-8416-5D3B9B371A84}" sibTransId="{B8CD1B7F-B128-AB4E-8B27-497BCABE830A}"/>
    <dgm:cxn modelId="{11845365-0D48-4E45-8C0F-D0961C362AB7}" type="presOf" srcId="{795D9649-62E7-B24A-90B0-3B1EE352C61A}" destId="{FC5E00BC-C56D-7744-BE06-8A5B09393156}" srcOrd="0" destOrd="0" presId="urn:microsoft.com/office/officeart/2005/8/layout/target2"/>
    <dgm:cxn modelId="{66619B89-42D6-3145-A9BC-F87DB78E71E1}" srcId="{68AB4E75-29FC-5445-9E7F-7C92D674A068}" destId="{D020B36C-3B4F-3044-8144-31A000020531}" srcOrd="0" destOrd="0" parTransId="{78040396-179B-2D47-A33D-6236BD8CD533}" sibTransId="{A25067D2-66F1-A943-9339-457906555F41}"/>
    <dgm:cxn modelId="{17D55BA9-38B6-1F47-912F-03F924AF8AE4}" srcId="{68AB4E75-29FC-5445-9E7F-7C92D674A068}" destId="{CFAB6573-B599-E349-AC8C-18DC155A45B2}" srcOrd="1" destOrd="0" parTransId="{14E608B5-B1DA-7645-BDC7-417DFE2E389F}" sibTransId="{BCB3DB57-E8CE-2D4D-B6D6-B003F33E57E9}"/>
    <dgm:cxn modelId="{98CD84B3-C711-DB4B-A367-E0A842DE48B0}" srcId="{80601E2E-D574-3A43-8187-37825B6CE3FF}" destId="{087A2729-3637-0948-91EE-8FBDA775CD3F}" srcOrd="2" destOrd="0" parTransId="{9035B4F5-037E-5846-BAC9-FBE9FDEF0B1F}" sibTransId="{0BF976AC-6ABF-6E49-BFA9-B673C5B444DF}"/>
    <dgm:cxn modelId="{CDAD9752-8D70-2743-8E44-88C88C7CF248}" srcId="{68AB4E75-29FC-5445-9E7F-7C92D674A068}" destId="{80601E2E-D574-3A43-8187-37825B6CE3FF}" srcOrd="2" destOrd="0" parTransId="{5A58B8CD-B5B5-D745-A5C8-4528BBFECD86}" sibTransId="{D92EC819-59F7-E047-A8A9-F443F35C72DA}"/>
    <dgm:cxn modelId="{1A155E66-D339-054C-9F23-64A858CD58FD}" type="presOf" srcId="{399CD424-61BE-1E42-991F-12E0B04B4355}" destId="{6692B2EE-84E4-784C-BFC4-271291F6074D}" srcOrd="0" destOrd="0" presId="urn:microsoft.com/office/officeart/2005/8/layout/target2"/>
    <dgm:cxn modelId="{43BDA114-0649-D742-883C-BBBD29FEBF1F}" srcId="{80601E2E-D574-3A43-8187-37825B6CE3FF}" destId="{D95554FC-8D32-3741-8DAA-4A4F36BDBCB2}" srcOrd="0" destOrd="0" parTransId="{9B36677B-E835-C741-ACAD-BDD4CD310DD1}" sibTransId="{41FD0EDA-6F2B-6940-9935-EE9E6C2E5132}"/>
    <dgm:cxn modelId="{F310D019-76AE-204D-9ADB-B5BF330985BF}" type="presOf" srcId="{087A2729-3637-0948-91EE-8FBDA775CD3F}" destId="{F39A8711-8C98-CA4E-8CBF-6D887FD50F3E}" srcOrd="0" destOrd="0" presId="urn:microsoft.com/office/officeart/2005/8/layout/target2"/>
    <dgm:cxn modelId="{8BB38617-8EAA-4245-B1D6-64052D6D4AEF}" type="presOf" srcId="{CFAB6573-B599-E349-AC8C-18DC155A45B2}" destId="{BD2315B8-02B3-2F40-A402-2158EAA511CA}" srcOrd="0" destOrd="0" presId="urn:microsoft.com/office/officeart/2005/8/layout/target2"/>
    <dgm:cxn modelId="{BF03F04D-77CC-2742-8C43-5ED986420364}" srcId="{D020B36C-3B4F-3044-8144-31A000020531}" destId="{795D9649-62E7-B24A-90B0-3B1EE352C61A}" srcOrd="1" destOrd="0" parTransId="{B7693C0E-96FD-C94F-A8CB-9DE6E717290E}" sibTransId="{4ABFB103-1037-454D-96BB-5ADBDFE94E5D}"/>
    <dgm:cxn modelId="{1749F5A7-744D-944E-A04A-1136D1C29D64}" type="presOf" srcId="{D60AAEA3-7E1A-BC4A-9CFD-CA3D447E280F}" destId="{9D62FCE5-D541-634A-9D02-DFC6E148F48B}" srcOrd="0" destOrd="0" presId="urn:microsoft.com/office/officeart/2005/8/layout/target2"/>
    <dgm:cxn modelId="{357D9898-E2A4-DF44-9F31-997B95C86B6F}" srcId="{CFAB6573-B599-E349-AC8C-18DC155A45B2}" destId="{D60AAEA3-7E1A-BC4A-9CFD-CA3D447E280F}" srcOrd="1" destOrd="0" parTransId="{B4FCAFBB-3077-2147-A235-823BB489F05B}" sibTransId="{EA0C81CC-E563-1E49-AAED-D3F87520D633}"/>
    <dgm:cxn modelId="{E0DE9322-706F-4749-9D72-33AA3B33C827}" type="presOf" srcId="{68AB4E75-29FC-5445-9E7F-7C92D674A068}" destId="{872385A3-0E5E-324A-9973-84576E262FD0}" srcOrd="0" destOrd="0" presId="urn:microsoft.com/office/officeart/2005/8/layout/target2"/>
    <dgm:cxn modelId="{55C7EF5F-B78C-6B48-A25F-B6FB3B84388E}" srcId="{CFAB6573-B599-E349-AC8C-18DC155A45B2}" destId="{399CD424-61BE-1E42-991F-12E0B04B4355}" srcOrd="2" destOrd="0" parTransId="{37138CD0-5810-AA4E-BC86-E04DE244F517}" sibTransId="{30F1A71D-88E6-B54B-A0AB-F9BBC61DF9D1}"/>
    <dgm:cxn modelId="{09DEC4B4-514B-0844-BC78-E1FF5590668D}" type="presOf" srcId="{29872248-C8AE-4349-83F9-7A0542C32F92}" destId="{5A7CDD7C-1A76-9347-9BA2-AB34ED3BB1BF}" srcOrd="0" destOrd="0" presId="urn:microsoft.com/office/officeart/2005/8/layout/target2"/>
    <dgm:cxn modelId="{0844B543-C002-6A4D-862C-A70E3B36BB51}" type="presOf" srcId="{3CED959C-E3DE-1342-8CAE-CDAF204CD539}" destId="{72363BE2-F134-954C-BDC3-C988DB9B8FBB}" srcOrd="0" destOrd="0" presId="urn:microsoft.com/office/officeart/2005/8/layout/target2"/>
    <dgm:cxn modelId="{C62D48C1-3195-E840-8184-16B020F3C44B}" type="presOf" srcId="{D020B36C-3B4F-3044-8144-31A000020531}" destId="{8852F795-E4CB-FD46-953A-D3F18DF7641D}" srcOrd="0" destOrd="0" presId="urn:microsoft.com/office/officeart/2005/8/layout/target2"/>
    <dgm:cxn modelId="{1C069456-218B-5246-9AF2-1F9167C8231E}" type="presOf" srcId="{A0F0D2CD-6170-8547-BB19-8CE527E8EF24}" destId="{4EE4B404-4C7B-5E43-9EE0-E01AC04EC273}" srcOrd="0" destOrd="0" presId="urn:microsoft.com/office/officeart/2005/8/layout/target2"/>
    <dgm:cxn modelId="{FC3BA1F2-E52B-C54F-8F9E-32046463C940}" type="presParOf" srcId="{872385A3-0E5E-324A-9973-84576E262FD0}" destId="{FEB4C5CA-0ADC-D449-8C5E-A4913AB01339}" srcOrd="0" destOrd="0" presId="urn:microsoft.com/office/officeart/2005/8/layout/target2"/>
    <dgm:cxn modelId="{57557220-8B58-9D45-AEBD-F1735E3702EA}" type="presParOf" srcId="{FEB4C5CA-0ADC-D449-8C5E-A4913AB01339}" destId="{8852F795-E4CB-FD46-953A-D3F18DF7641D}" srcOrd="0" destOrd="0" presId="urn:microsoft.com/office/officeart/2005/8/layout/target2"/>
    <dgm:cxn modelId="{238656A9-5AF6-C84B-9E18-BEA9132CC2A6}" type="presParOf" srcId="{FEB4C5CA-0ADC-D449-8C5E-A4913AB01339}" destId="{08A6E573-5BF6-7F4B-A2DD-38964192FD2F}" srcOrd="1" destOrd="0" presId="urn:microsoft.com/office/officeart/2005/8/layout/target2"/>
    <dgm:cxn modelId="{929189D8-7628-E746-BE58-7F3B938C90C2}" type="presParOf" srcId="{08A6E573-5BF6-7F4B-A2DD-38964192FD2F}" destId="{5A7CDD7C-1A76-9347-9BA2-AB34ED3BB1BF}" srcOrd="0" destOrd="0" presId="urn:microsoft.com/office/officeart/2005/8/layout/target2"/>
    <dgm:cxn modelId="{BBE0E7A6-F1D5-884F-A572-5418450E5871}" type="presParOf" srcId="{08A6E573-5BF6-7F4B-A2DD-38964192FD2F}" destId="{B4BFF5F9-9BCC-734C-AE2A-CE27A50B0730}" srcOrd="1" destOrd="0" presId="urn:microsoft.com/office/officeart/2005/8/layout/target2"/>
    <dgm:cxn modelId="{E323D8CF-CA8D-3140-8F67-76810FBF1E52}" type="presParOf" srcId="{08A6E573-5BF6-7F4B-A2DD-38964192FD2F}" destId="{FC5E00BC-C56D-7744-BE06-8A5B09393156}" srcOrd="2" destOrd="0" presId="urn:microsoft.com/office/officeart/2005/8/layout/target2"/>
    <dgm:cxn modelId="{4928986C-5FB2-1949-ADDF-EB6BE28A51CA}" type="presParOf" srcId="{08A6E573-5BF6-7F4B-A2DD-38964192FD2F}" destId="{76BB53AD-E07B-9A49-8E95-AE2C3B6AD17B}" srcOrd="3" destOrd="0" presId="urn:microsoft.com/office/officeart/2005/8/layout/target2"/>
    <dgm:cxn modelId="{EC230362-E0FA-8C45-A650-A9BD2628C3F2}" type="presParOf" srcId="{08A6E573-5BF6-7F4B-A2DD-38964192FD2F}" destId="{15DC9C9C-FDFB-294D-A28A-3A5A3CEDC8F9}" srcOrd="4" destOrd="0" presId="urn:microsoft.com/office/officeart/2005/8/layout/target2"/>
    <dgm:cxn modelId="{0C4DCFBF-6486-0F4B-A629-974B163139B6}" type="presParOf" srcId="{872385A3-0E5E-324A-9973-84576E262FD0}" destId="{F5465CDA-5B26-6340-98A3-9C0B0FD03B6B}" srcOrd="1" destOrd="0" presId="urn:microsoft.com/office/officeart/2005/8/layout/target2"/>
    <dgm:cxn modelId="{FCA1369B-7F4C-F749-BC48-30C8FB4530BE}" type="presParOf" srcId="{F5465CDA-5B26-6340-98A3-9C0B0FD03B6B}" destId="{BD2315B8-02B3-2F40-A402-2158EAA511CA}" srcOrd="0" destOrd="0" presId="urn:microsoft.com/office/officeart/2005/8/layout/target2"/>
    <dgm:cxn modelId="{EA19A4BA-8191-AF43-921E-D06CE5A36FF1}" type="presParOf" srcId="{F5465CDA-5B26-6340-98A3-9C0B0FD03B6B}" destId="{7BD17833-A45F-494D-A05A-F8ACDFBE1004}" srcOrd="1" destOrd="0" presId="urn:microsoft.com/office/officeart/2005/8/layout/target2"/>
    <dgm:cxn modelId="{DF7A14F5-EFF3-3B4F-A966-D127A63BBE6D}" type="presParOf" srcId="{7BD17833-A45F-494D-A05A-F8ACDFBE1004}" destId="{4EE4B404-4C7B-5E43-9EE0-E01AC04EC273}" srcOrd="0" destOrd="0" presId="urn:microsoft.com/office/officeart/2005/8/layout/target2"/>
    <dgm:cxn modelId="{AE45F4EF-7BF0-D84D-889F-69301FA8C12E}" type="presParOf" srcId="{7BD17833-A45F-494D-A05A-F8ACDFBE1004}" destId="{BFC750B8-E1F8-1249-9AA7-F21CCA7628E5}" srcOrd="1" destOrd="0" presId="urn:microsoft.com/office/officeart/2005/8/layout/target2"/>
    <dgm:cxn modelId="{34C85BC9-ADC8-1944-A25D-AE5FD12E50E8}" type="presParOf" srcId="{7BD17833-A45F-494D-A05A-F8ACDFBE1004}" destId="{9D62FCE5-D541-634A-9D02-DFC6E148F48B}" srcOrd="2" destOrd="0" presId="urn:microsoft.com/office/officeart/2005/8/layout/target2"/>
    <dgm:cxn modelId="{9A1361EA-E330-4241-9EFE-378C4CD92359}" type="presParOf" srcId="{7BD17833-A45F-494D-A05A-F8ACDFBE1004}" destId="{4BC42701-6CA2-5643-98EE-6D9A7113681D}" srcOrd="3" destOrd="0" presId="urn:microsoft.com/office/officeart/2005/8/layout/target2"/>
    <dgm:cxn modelId="{AC59DC37-BED9-524A-8EB8-E8080E6CD54F}" type="presParOf" srcId="{7BD17833-A45F-494D-A05A-F8ACDFBE1004}" destId="{6692B2EE-84E4-784C-BFC4-271291F6074D}" srcOrd="4" destOrd="0" presId="urn:microsoft.com/office/officeart/2005/8/layout/target2"/>
    <dgm:cxn modelId="{7E9418D9-E507-2343-8C15-8E08FE5C960C}" type="presParOf" srcId="{872385A3-0E5E-324A-9973-84576E262FD0}" destId="{3D495364-CFF5-2548-A3CD-0E932A321E26}" srcOrd="2" destOrd="0" presId="urn:microsoft.com/office/officeart/2005/8/layout/target2"/>
    <dgm:cxn modelId="{7103EA23-C470-3A4A-A7AE-FE988D5B54C2}" type="presParOf" srcId="{3D495364-CFF5-2548-A3CD-0E932A321E26}" destId="{46818492-0B64-3E4F-8A48-0279503F3056}" srcOrd="0" destOrd="0" presId="urn:microsoft.com/office/officeart/2005/8/layout/target2"/>
    <dgm:cxn modelId="{8CCF2E5E-F598-A34A-BC3A-BEF5F8CEB6DB}" type="presParOf" srcId="{3D495364-CFF5-2548-A3CD-0E932A321E26}" destId="{2C1E86DB-00AA-5646-AA4D-AA3AC933BA06}" srcOrd="1" destOrd="0" presId="urn:microsoft.com/office/officeart/2005/8/layout/target2"/>
    <dgm:cxn modelId="{0CB730E7-26C9-B04B-9CB6-1606137A0535}" type="presParOf" srcId="{2C1E86DB-00AA-5646-AA4D-AA3AC933BA06}" destId="{91E9F7F8-9513-F749-9946-019B80076728}" srcOrd="0" destOrd="0" presId="urn:microsoft.com/office/officeart/2005/8/layout/target2"/>
    <dgm:cxn modelId="{95D041F3-668E-AB45-A87A-71E4912C507B}" type="presParOf" srcId="{2C1E86DB-00AA-5646-AA4D-AA3AC933BA06}" destId="{08E69E5A-6B9C-0A41-9457-2D49B6CC4C10}" srcOrd="1" destOrd="0" presId="urn:microsoft.com/office/officeart/2005/8/layout/target2"/>
    <dgm:cxn modelId="{1F493703-0921-5D43-AB2E-50601FC5F5E3}" type="presParOf" srcId="{2C1E86DB-00AA-5646-AA4D-AA3AC933BA06}" destId="{72363BE2-F134-954C-BDC3-C988DB9B8FBB}" srcOrd="2" destOrd="0" presId="urn:microsoft.com/office/officeart/2005/8/layout/target2"/>
    <dgm:cxn modelId="{D75C80F6-52CB-8640-8C52-40B948819B3D}" type="presParOf" srcId="{2C1E86DB-00AA-5646-AA4D-AA3AC933BA06}" destId="{5B7E78AA-1F5E-3140-BF1F-268ED8E84D09}" srcOrd="3" destOrd="0" presId="urn:microsoft.com/office/officeart/2005/8/layout/target2"/>
    <dgm:cxn modelId="{E988D7C8-1D60-324C-910B-E28A47CEC8F8}" type="presParOf" srcId="{2C1E86DB-00AA-5646-AA4D-AA3AC933BA06}" destId="{F39A8711-8C98-CA4E-8CBF-6D887FD50F3E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32DF3D-0147-BE40-BFB1-527BA0C87D89}" type="doc">
      <dgm:prSet loTypeId="urn:microsoft.com/office/officeart/2005/8/layout/arrow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EBB1DE-8304-2540-9C07-79C2A2050039}">
      <dgm:prSet phldrT="[Text]"/>
      <dgm:spPr/>
      <dgm:t>
        <a:bodyPr/>
        <a:lstStyle/>
        <a:p>
          <a:r>
            <a:rPr lang="en-US" dirty="0" smtClean="0"/>
            <a:t>Oral Language and Vocabulary</a:t>
          </a:r>
          <a:endParaRPr lang="en-US" dirty="0"/>
        </a:p>
      </dgm:t>
    </dgm:pt>
    <dgm:pt modelId="{95ADB63F-BBB6-9345-81EC-EE6A3C564E24}" type="parTrans" cxnId="{31CCE734-A548-E949-B7EC-439897FE68C0}">
      <dgm:prSet/>
      <dgm:spPr/>
      <dgm:t>
        <a:bodyPr/>
        <a:lstStyle/>
        <a:p>
          <a:endParaRPr lang="en-US"/>
        </a:p>
      </dgm:t>
    </dgm:pt>
    <dgm:pt modelId="{7143DEA1-2CA6-0247-9124-2585BD37B31A}" type="sibTrans" cxnId="{31CCE734-A548-E949-B7EC-439897FE68C0}">
      <dgm:prSet/>
      <dgm:spPr/>
      <dgm:t>
        <a:bodyPr/>
        <a:lstStyle/>
        <a:p>
          <a:endParaRPr lang="en-US"/>
        </a:p>
      </dgm:t>
    </dgm:pt>
    <dgm:pt modelId="{3CDD5A5D-BD15-A24F-BB59-738B30B63FC0}">
      <dgm:prSet phldrT="[Text]" custT="1"/>
      <dgm:spPr/>
      <dgm:t>
        <a:bodyPr/>
        <a:lstStyle/>
        <a:p>
          <a:r>
            <a:rPr lang="en-US" sz="2800" dirty="0" smtClean="0"/>
            <a:t>Comprehension</a:t>
          </a:r>
          <a:br>
            <a:rPr lang="en-US" sz="2800" dirty="0" smtClean="0"/>
          </a:br>
          <a:r>
            <a:rPr lang="en-US" sz="2800" dirty="0" smtClean="0">
              <a:solidFill>
                <a:srgbClr val="FF0000"/>
              </a:solidFill>
            </a:rPr>
            <a:t>and Motivation</a:t>
          </a:r>
          <a:endParaRPr lang="en-US" sz="2800" dirty="0">
            <a:solidFill>
              <a:srgbClr val="FF0000"/>
            </a:solidFill>
          </a:endParaRPr>
        </a:p>
      </dgm:t>
    </dgm:pt>
    <dgm:pt modelId="{2FF336F5-659D-B04A-A915-AE95B5D4BD82}" type="parTrans" cxnId="{27449ABB-E6D9-EF43-BB5D-B45558B63605}">
      <dgm:prSet/>
      <dgm:spPr/>
      <dgm:t>
        <a:bodyPr/>
        <a:lstStyle/>
        <a:p>
          <a:endParaRPr lang="en-US"/>
        </a:p>
      </dgm:t>
    </dgm:pt>
    <dgm:pt modelId="{84105CE0-E297-5245-BC18-22DF7EE08E18}" type="sibTrans" cxnId="{27449ABB-E6D9-EF43-BB5D-B45558B63605}">
      <dgm:prSet/>
      <dgm:spPr/>
      <dgm:t>
        <a:bodyPr/>
        <a:lstStyle/>
        <a:p>
          <a:endParaRPr lang="en-US"/>
        </a:p>
      </dgm:t>
    </dgm:pt>
    <dgm:pt modelId="{FAF7B889-7046-9749-A8B2-F0667C352588}" type="pres">
      <dgm:prSet presAssocID="{E132DF3D-0147-BE40-BFB1-527BA0C87D8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F2D8F2-A3AC-624B-9910-16207C673AA7}" type="pres">
      <dgm:prSet presAssocID="{E132DF3D-0147-BE40-BFB1-527BA0C87D89}" presName="divider" presStyleLbl="fgShp" presStyleIdx="0" presStyleCnt="1"/>
      <dgm:spPr/>
    </dgm:pt>
    <dgm:pt modelId="{11FD968B-CC82-CD4C-B8CF-CA3BE87662F6}" type="pres">
      <dgm:prSet presAssocID="{70EBB1DE-8304-2540-9C07-79C2A2050039}" presName="downArrow" presStyleLbl="node1" presStyleIdx="0" presStyleCnt="2"/>
      <dgm:spPr/>
    </dgm:pt>
    <dgm:pt modelId="{51A0649A-F627-1A48-892F-94658242E325}" type="pres">
      <dgm:prSet presAssocID="{70EBB1DE-8304-2540-9C07-79C2A2050039}" presName="downArrowText" presStyleLbl="revTx" presStyleIdx="0" presStyleCnt="2" custScaleX="1439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E914B-5F09-7D43-A04F-77568F166B8E}" type="pres">
      <dgm:prSet presAssocID="{3CDD5A5D-BD15-A24F-BB59-738B30B63FC0}" presName="upArrow" presStyleLbl="node1" presStyleIdx="1" presStyleCnt="2"/>
      <dgm:spPr/>
    </dgm:pt>
    <dgm:pt modelId="{698432ED-E9CB-0F49-8685-820991B30CEE}" type="pres">
      <dgm:prSet presAssocID="{3CDD5A5D-BD15-A24F-BB59-738B30B63FC0}" presName="upArrowText" presStyleLbl="revTx" presStyleIdx="1" presStyleCnt="2" custScaleX="1937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F50C0A-BFEE-B24D-8FC3-001DC30A1235}" type="presOf" srcId="{70EBB1DE-8304-2540-9C07-79C2A2050039}" destId="{51A0649A-F627-1A48-892F-94658242E325}" srcOrd="0" destOrd="0" presId="urn:microsoft.com/office/officeart/2005/8/layout/arrow3"/>
    <dgm:cxn modelId="{392221A1-F7A9-FA4F-A3E6-8CEB28932C48}" type="presOf" srcId="{E132DF3D-0147-BE40-BFB1-527BA0C87D89}" destId="{FAF7B889-7046-9749-A8B2-F0667C352588}" srcOrd="0" destOrd="0" presId="urn:microsoft.com/office/officeart/2005/8/layout/arrow3"/>
    <dgm:cxn modelId="{31CCE734-A548-E949-B7EC-439897FE68C0}" srcId="{E132DF3D-0147-BE40-BFB1-527BA0C87D89}" destId="{70EBB1DE-8304-2540-9C07-79C2A2050039}" srcOrd="0" destOrd="0" parTransId="{95ADB63F-BBB6-9345-81EC-EE6A3C564E24}" sibTransId="{7143DEA1-2CA6-0247-9124-2585BD37B31A}"/>
    <dgm:cxn modelId="{27449ABB-E6D9-EF43-BB5D-B45558B63605}" srcId="{E132DF3D-0147-BE40-BFB1-527BA0C87D89}" destId="{3CDD5A5D-BD15-A24F-BB59-738B30B63FC0}" srcOrd="1" destOrd="0" parTransId="{2FF336F5-659D-B04A-A915-AE95B5D4BD82}" sibTransId="{84105CE0-E297-5245-BC18-22DF7EE08E18}"/>
    <dgm:cxn modelId="{DCAB921D-B3F2-2C4B-983B-1093C2BBCB68}" type="presOf" srcId="{3CDD5A5D-BD15-A24F-BB59-738B30B63FC0}" destId="{698432ED-E9CB-0F49-8685-820991B30CEE}" srcOrd="0" destOrd="0" presId="urn:microsoft.com/office/officeart/2005/8/layout/arrow3"/>
    <dgm:cxn modelId="{51D7AE56-5A9C-6644-B438-2B23F44A67A9}" type="presParOf" srcId="{FAF7B889-7046-9749-A8B2-F0667C352588}" destId="{39F2D8F2-A3AC-624B-9910-16207C673AA7}" srcOrd="0" destOrd="0" presId="urn:microsoft.com/office/officeart/2005/8/layout/arrow3"/>
    <dgm:cxn modelId="{A72F8795-1379-3A4D-8421-B1E9BDD426C7}" type="presParOf" srcId="{FAF7B889-7046-9749-A8B2-F0667C352588}" destId="{11FD968B-CC82-CD4C-B8CF-CA3BE87662F6}" srcOrd="1" destOrd="0" presId="urn:microsoft.com/office/officeart/2005/8/layout/arrow3"/>
    <dgm:cxn modelId="{7CADA141-DF72-CA48-95C1-4333C6509CC0}" type="presParOf" srcId="{FAF7B889-7046-9749-A8B2-F0667C352588}" destId="{51A0649A-F627-1A48-892F-94658242E325}" srcOrd="2" destOrd="0" presId="urn:microsoft.com/office/officeart/2005/8/layout/arrow3"/>
    <dgm:cxn modelId="{AD28D1A2-A310-FA47-97A5-D33719F622B7}" type="presParOf" srcId="{FAF7B889-7046-9749-A8B2-F0667C352588}" destId="{22BE914B-5F09-7D43-A04F-77568F166B8E}" srcOrd="3" destOrd="0" presId="urn:microsoft.com/office/officeart/2005/8/layout/arrow3"/>
    <dgm:cxn modelId="{1309059A-E14D-F747-B256-CCF888F824F2}" type="presParOf" srcId="{FAF7B889-7046-9749-A8B2-F0667C352588}" destId="{698432ED-E9CB-0F49-8685-820991B30CE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2F795-E4CB-FD46-953A-D3F18DF7641D}">
      <dsp:nvSpPr>
        <dsp:cNvPr id="0" name=""/>
        <dsp:cNvSpPr/>
      </dsp:nvSpPr>
      <dsp:spPr>
        <a:xfrm>
          <a:off x="0" y="0"/>
          <a:ext cx="8135994" cy="5635217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4373555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Emergent Readers (not yet reading/decoding)</a:t>
          </a:r>
          <a:endParaRPr lang="en-US" sz="2800" kern="1200" dirty="0"/>
        </a:p>
      </dsp:txBody>
      <dsp:txXfrm>
        <a:off x="140292" y="140292"/>
        <a:ext cx="7855410" cy="5354633"/>
      </dsp:txXfrm>
    </dsp:sp>
    <dsp:sp modelId="{5A7CDD7C-1A76-9347-9BA2-AB34ED3BB1BF}">
      <dsp:nvSpPr>
        <dsp:cNvPr id="0" name=""/>
        <dsp:cNvSpPr/>
      </dsp:nvSpPr>
      <dsp:spPr>
        <a:xfrm>
          <a:off x="203399" y="1408804"/>
          <a:ext cx="1220399" cy="128663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Oral Language </a:t>
          </a:r>
          <a:endParaRPr lang="en-US" sz="1200" kern="1200" dirty="0"/>
        </a:p>
      </dsp:txBody>
      <dsp:txXfrm>
        <a:off x="240930" y="1446335"/>
        <a:ext cx="1145337" cy="1211572"/>
      </dsp:txXfrm>
    </dsp:sp>
    <dsp:sp modelId="{FC5E00BC-C56D-7744-BE06-8A5B09393156}">
      <dsp:nvSpPr>
        <dsp:cNvPr id="0" name=""/>
        <dsp:cNvSpPr/>
      </dsp:nvSpPr>
      <dsp:spPr>
        <a:xfrm>
          <a:off x="203399" y="2735244"/>
          <a:ext cx="1220399" cy="128663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Vocabulary</a:t>
          </a:r>
          <a:endParaRPr lang="en-US" sz="1200" kern="1200" dirty="0"/>
        </a:p>
      </dsp:txBody>
      <dsp:txXfrm>
        <a:off x="240930" y="2772775"/>
        <a:ext cx="1145337" cy="1211572"/>
      </dsp:txXfrm>
    </dsp:sp>
    <dsp:sp modelId="{15DC9C9C-FDFB-294D-A28A-3A5A3CEDC8F9}">
      <dsp:nvSpPr>
        <dsp:cNvPr id="0" name=""/>
        <dsp:cNvSpPr/>
      </dsp:nvSpPr>
      <dsp:spPr>
        <a:xfrm>
          <a:off x="203399" y="4061685"/>
          <a:ext cx="1220399" cy="128663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Comprehension </a:t>
          </a:r>
          <a:endParaRPr lang="en-US" sz="1200" kern="1200" dirty="0"/>
        </a:p>
      </dsp:txBody>
      <dsp:txXfrm>
        <a:off x="240930" y="4099216"/>
        <a:ext cx="1145337" cy="1211572"/>
      </dsp:txXfrm>
    </dsp:sp>
    <dsp:sp modelId="{BD2315B8-02B3-2F40-A402-2158EAA511CA}">
      <dsp:nvSpPr>
        <dsp:cNvPr id="0" name=""/>
        <dsp:cNvSpPr/>
      </dsp:nvSpPr>
      <dsp:spPr>
        <a:xfrm>
          <a:off x="1627198" y="1408804"/>
          <a:ext cx="6305395" cy="3944651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504854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Beginning Readers ( just starting to read/decode)</a:t>
          </a:r>
          <a:endParaRPr lang="en-US" sz="2800" kern="1200" dirty="0"/>
        </a:p>
      </dsp:txBody>
      <dsp:txXfrm>
        <a:off x="1748510" y="1530116"/>
        <a:ext cx="6062771" cy="3702027"/>
      </dsp:txXfrm>
    </dsp:sp>
    <dsp:sp modelId="{4EE4B404-4C7B-5E43-9EE0-E01AC04EC273}">
      <dsp:nvSpPr>
        <dsp:cNvPr id="0" name=""/>
        <dsp:cNvSpPr/>
      </dsp:nvSpPr>
      <dsp:spPr>
        <a:xfrm>
          <a:off x="1784833" y="2789432"/>
          <a:ext cx="1261079" cy="72984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Oral Language, Vocabulary, Comprehension</a:t>
          </a:r>
          <a:endParaRPr lang="en-US" sz="1200" kern="1200" dirty="0"/>
        </a:p>
      </dsp:txBody>
      <dsp:txXfrm>
        <a:off x="1807278" y="2811877"/>
        <a:ext cx="1216189" cy="684957"/>
      </dsp:txXfrm>
    </dsp:sp>
    <dsp:sp modelId="{9D62FCE5-D541-634A-9D02-DFC6E148F48B}">
      <dsp:nvSpPr>
        <dsp:cNvPr id="0" name=""/>
        <dsp:cNvSpPr/>
      </dsp:nvSpPr>
      <dsp:spPr>
        <a:xfrm>
          <a:off x="1784833" y="3558549"/>
          <a:ext cx="1261079" cy="72984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Phonemic Awareness</a:t>
          </a:r>
          <a:endParaRPr lang="en-US" sz="1200" kern="1200" dirty="0"/>
        </a:p>
      </dsp:txBody>
      <dsp:txXfrm>
        <a:off x="1807278" y="3580994"/>
        <a:ext cx="1216189" cy="684957"/>
      </dsp:txXfrm>
    </dsp:sp>
    <dsp:sp modelId="{6692B2EE-84E4-784C-BFC4-271291F6074D}">
      <dsp:nvSpPr>
        <dsp:cNvPr id="0" name=""/>
        <dsp:cNvSpPr/>
      </dsp:nvSpPr>
      <dsp:spPr>
        <a:xfrm>
          <a:off x="1784833" y="4327666"/>
          <a:ext cx="1261079" cy="729847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Phonics (including spelling, word reading)</a:t>
          </a:r>
          <a:endParaRPr lang="en-US" sz="1200" kern="1200" dirty="0"/>
        </a:p>
      </dsp:txBody>
      <dsp:txXfrm>
        <a:off x="1807278" y="4350111"/>
        <a:ext cx="1216189" cy="684957"/>
      </dsp:txXfrm>
    </dsp:sp>
    <dsp:sp modelId="{46818492-0B64-3E4F-8A48-0279503F3056}">
      <dsp:nvSpPr>
        <dsp:cNvPr id="0" name=""/>
        <dsp:cNvSpPr/>
      </dsp:nvSpPr>
      <dsp:spPr>
        <a:xfrm>
          <a:off x="3213717" y="2817608"/>
          <a:ext cx="4515476" cy="2254086"/>
        </a:xfrm>
        <a:prstGeom prst="roundRect">
          <a:avLst>
            <a:gd name="adj" fmla="val 10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1272307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Transitional readers (beginning to sound like more mature readers)</a:t>
          </a:r>
          <a:endParaRPr lang="en-US" sz="2400" kern="1200" dirty="0"/>
        </a:p>
      </dsp:txBody>
      <dsp:txXfrm>
        <a:off x="3283038" y="2886929"/>
        <a:ext cx="4376834" cy="2115444"/>
      </dsp:txXfrm>
    </dsp:sp>
    <dsp:sp modelId="{91E9F7F8-9513-F749-9946-019B80076728}">
      <dsp:nvSpPr>
        <dsp:cNvPr id="0" name=""/>
        <dsp:cNvSpPr/>
      </dsp:nvSpPr>
      <dsp:spPr>
        <a:xfrm>
          <a:off x="3326604" y="3831947"/>
          <a:ext cx="1702894" cy="101433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Fluency (including higher-level phonics/word reading)</a:t>
          </a:r>
          <a:endParaRPr lang="en-US" sz="1200" kern="1200" dirty="0"/>
        </a:p>
      </dsp:txBody>
      <dsp:txXfrm>
        <a:off x="3357798" y="3863141"/>
        <a:ext cx="1640506" cy="951951"/>
      </dsp:txXfrm>
    </dsp:sp>
    <dsp:sp modelId="{72363BE2-F134-954C-BDC3-C988DB9B8FBB}">
      <dsp:nvSpPr>
        <dsp:cNvPr id="0" name=""/>
        <dsp:cNvSpPr/>
      </dsp:nvSpPr>
      <dsp:spPr>
        <a:xfrm>
          <a:off x="5077945" y="3831947"/>
          <a:ext cx="1199570" cy="101433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Oral Language/Vocabulary</a:t>
          </a:r>
          <a:endParaRPr lang="en-US" sz="1200" kern="1200" dirty="0"/>
        </a:p>
      </dsp:txBody>
      <dsp:txXfrm>
        <a:off x="5109139" y="3863141"/>
        <a:ext cx="1137182" cy="951951"/>
      </dsp:txXfrm>
    </dsp:sp>
    <dsp:sp modelId="{F39A8711-8C98-CA4E-8CBF-6D887FD50F3E}">
      <dsp:nvSpPr>
        <dsp:cNvPr id="0" name=""/>
        <dsp:cNvSpPr/>
      </dsp:nvSpPr>
      <dsp:spPr>
        <a:xfrm>
          <a:off x="6325962" y="3831947"/>
          <a:ext cx="1289210" cy="101433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Comprehension</a:t>
          </a:r>
          <a:endParaRPr lang="en-US" sz="1200" kern="1200" dirty="0"/>
        </a:p>
      </dsp:txBody>
      <dsp:txXfrm>
        <a:off x="6357156" y="3863141"/>
        <a:ext cx="1226822" cy="951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2D8F2-A3AC-624B-9910-16207C673AA7}">
      <dsp:nvSpPr>
        <dsp:cNvPr id="0" name=""/>
        <dsp:cNvSpPr/>
      </dsp:nvSpPr>
      <dsp:spPr>
        <a:xfrm rot="21300000">
          <a:off x="18706" y="1685100"/>
          <a:ext cx="6058586" cy="693799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6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1FD968B-CC82-CD4C-B8CF-CA3BE87662F6}">
      <dsp:nvSpPr>
        <dsp:cNvPr id="0" name=""/>
        <dsp:cNvSpPr/>
      </dsp:nvSpPr>
      <dsp:spPr>
        <a:xfrm>
          <a:off x="731520" y="203200"/>
          <a:ext cx="1828800" cy="1625600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A0649A-F627-1A48-892F-94658242E325}">
      <dsp:nvSpPr>
        <dsp:cNvPr id="0" name=""/>
        <dsp:cNvSpPr/>
      </dsp:nvSpPr>
      <dsp:spPr>
        <a:xfrm>
          <a:off x="2802404" y="0"/>
          <a:ext cx="2807671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Oral Language and Vocabulary</a:t>
          </a:r>
          <a:endParaRPr lang="en-US" sz="3000" kern="1200" dirty="0"/>
        </a:p>
      </dsp:txBody>
      <dsp:txXfrm>
        <a:off x="2802404" y="0"/>
        <a:ext cx="2807671" cy="1706880"/>
      </dsp:txXfrm>
    </dsp:sp>
    <dsp:sp modelId="{22BE914B-5F09-7D43-A04F-77568F166B8E}">
      <dsp:nvSpPr>
        <dsp:cNvPr id="0" name=""/>
        <dsp:cNvSpPr/>
      </dsp:nvSpPr>
      <dsp:spPr>
        <a:xfrm>
          <a:off x="3535680" y="2235200"/>
          <a:ext cx="1828800" cy="1625600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8432ED-E9CB-0F49-8685-820991B30CEE}">
      <dsp:nvSpPr>
        <dsp:cNvPr id="0" name=""/>
        <dsp:cNvSpPr/>
      </dsp:nvSpPr>
      <dsp:spPr>
        <a:xfrm>
          <a:off x="0" y="2357120"/>
          <a:ext cx="3779520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Comprehension</a:t>
          </a:r>
          <a:br>
            <a:rPr lang="en-US" sz="2800" kern="1200" dirty="0" smtClean="0"/>
          </a:br>
          <a:r>
            <a:rPr lang="en-US" sz="2800" kern="1200" dirty="0" smtClean="0">
              <a:solidFill>
                <a:srgbClr val="FF0000"/>
              </a:solidFill>
            </a:rPr>
            <a:t>and Motivation</a:t>
          </a:r>
          <a:endParaRPr lang="en-US" sz="2800" kern="1200" dirty="0">
            <a:solidFill>
              <a:srgbClr val="FF0000"/>
            </a:solidFill>
          </a:endParaRPr>
        </a:p>
      </dsp:txBody>
      <dsp:txXfrm>
        <a:off x="0" y="2357120"/>
        <a:ext cx="3779520" cy="1706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929E8-81F4-B449-9F22-384C18B5C0C9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58FE9-457A-CC4F-BA9E-36FC41D78B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23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Cornett </a:t>
            </a:r>
            <a:r>
              <a:rPr lang="en-US" dirty="0" err="1" smtClean="0"/>
              <a:t>p</a:t>
            </a:r>
            <a:r>
              <a:rPr lang="en-US" dirty="0" smtClean="0"/>
              <a:t>. 11: “National reading panel Report (2000) – No Child Left Behind (2001) – five core areas of reading (not to be confused</a:t>
            </a:r>
            <a:r>
              <a:rPr lang="en-US" baseline="0" dirty="0" smtClean="0"/>
              <a:t> with the Common Core State Standards) but also argued that four of these components are means to the fifth – “Comprehension First” book title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Video: 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=WjlQ6YIHKpc </a:t>
            </a:r>
          </a:p>
          <a:p>
            <a:r>
              <a:rPr lang="en-US" dirty="0" smtClean="0"/>
              <a:t>Gives us signposts and guidelines – if you know where each</a:t>
            </a:r>
            <a:r>
              <a:rPr lang="en-US" baseline="0" dirty="0" smtClean="0"/>
              <a:t> child is, this gives you a sense of what you should be doing and what kinds of things to expect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ages?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16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you think of an example when you can do one of these things but not another?</a:t>
            </a:r>
            <a:r>
              <a:rPr lang="en-US" baseline="0" dirty="0" smtClean="0"/>
              <a:t> </a:t>
            </a:r>
            <a:r>
              <a:rPr lang="en-US" dirty="0" smtClean="0"/>
              <a:t>PA and phonics</a:t>
            </a:r>
            <a:r>
              <a:rPr lang="en-US" baseline="0" dirty="0" smtClean="0"/>
              <a:t> – and fluency skills – having these skills does not guarantee comprehension (think of decoding in a foreign language) 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Cornett </a:t>
            </a:r>
            <a:r>
              <a:rPr lang="en-US" dirty="0" err="1" smtClean="0"/>
              <a:t>p</a:t>
            </a:r>
            <a:r>
              <a:rPr lang="en-US" dirty="0" smtClean="0"/>
              <a:t>. 11: “National reading panel Report (2000) – No Child Left Behind (2001) – five core areas of reading (not to be confused</a:t>
            </a:r>
            <a:r>
              <a:rPr lang="en-US" baseline="0" dirty="0" smtClean="0"/>
              <a:t> with the Common Core State Standards) but also argued that four of these components are means to the fifth – “Comprehension First” book title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</a:t>
            </a:r>
            <a:r>
              <a:rPr lang="en-US" baseline="0" dirty="0" smtClean="0"/>
              <a:t> paste</a:t>
            </a:r>
            <a:r>
              <a:rPr lang="en-US" dirty="0" smtClean="0"/>
              <a:t> into Google translator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 and phonics</a:t>
            </a:r>
            <a:r>
              <a:rPr lang="en-US" baseline="0" dirty="0" smtClean="0"/>
              <a:t> – and fluency skills – having these skills does not guarantee comprehension (think of decoding in a foreign language)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58FE9-457A-CC4F-BA9E-36FC41D78BF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DB3CC6D6-EB68-D045-A0E5-DE297B265CFD}" type="datetimeFigureOut">
              <a:rPr lang="en-US" smtClean="0"/>
              <a:pPr/>
              <a:t>9/7/17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1C391F74-0B4C-D24F-BA1A-9E05D415A0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WjlQ6YIHKp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839" y="452522"/>
            <a:ext cx="8118161" cy="1472184"/>
          </a:xfrm>
        </p:spPr>
        <p:txBody>
          <a:bodyPr/>
          <a:lstStyle/>
          <a:p>
            <a:pPr algn="ctr"/>
            <a:r>
              <a:rPr lang="en-US" dirty="0" smtClean="0"/>
              <a:t>Thinking about Comprehension and Response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7178" y="2508180"/>
            <a:ext cx="7029989" cy="3684444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Dr. Julie Coiro </a:t>
            </a:r>
            <a:endParaRPr lang="en-US" sz="3200" b="1" dirty="0" smtClean="0"/>
          </a:p>
          <a:p>
            <a:r>
              <a:rPr lang="en-US" dirty="0" smtClean="0"/>
              <a:t>Chafee 615 </a:t>
            </a:r>
          </a:p>
          <a:p>
            <a:endParaRPr lang="en-US" dirty="0"/>
          </a:p>
          <a:p>
            <a:r>
              <a:rPr lang="en-US" dirty="0"/>
              <a:t>EDC 423</a:t>
            </a:r>
          </a:p>
          <a:p>
            <a:endParaRPr lang="en-US" dirty="0" smtClean="0"/>
          </a:p>
          <a:p>
            <a:r>
              <a:rPr lang="en-US" dirty="0" smtClean="0"/>
              <a:t>September 7, </a:t>
            </a:r>
            <a:r>
              <a:rPr lang="en-US" dirty="0" smtClean="0"/>
              <a:t>2017</a:t>
            </a:r>
          </a:p>
          <a:p>
            <a:endParaRPr lang="en-US" dirty="0"/>
          </a:p>
          <a:p>
            <a:r>
              <a:rPr lang="en-US" dirty="0"/>
              <a:t>Wiki: </a:t>
            </a:r>
            <a:r>
              <a:rPr lang="en-US" b="1" dirty="0"/>
              <a:t>http://uriedc423coiro.wikispaces.com/</a:t>
            </a:r>
            <a:endParaRPr lang="en-US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2900"/>
          <a:stretch/>
        </p:blipFill>
        <p:spPr>
          <a:xfrm>
            <a:off x="4612929" y="2774510"/>
            <a:ext cx="4083453" cy="268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80008" y="0"/>
            <a:ext cx="7498080" cy="80610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Stages of Reading Development</a:t>
            </a:r>
            <a:br>
              <a:rPr lang="en-US" sz="32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Chall</a:t>
            </a:r>
            <a:r>
              <a:rPr lang="en-US" sz="2400" dirty="0" smtClean="0"/>
              <a:t>, 1983)</a:t>
            </a:r>
            <a:endParaRPr lang="en-US" sz="2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959016"/>
              </p:ext>
            </p:extLst>
          </p:nvPr>
        </p:nvGraphicFramePr>
        <p:xfrm>
          <a:off x="210312" y="806107"/>
          <a:ext cx="8933688" cy="6113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561"/>
                <a:gridCol w="1463447"/>
                <a:gridCol w="1076213"/>
                <a:gridCol w="2557055"/>
                <a:gridCol w="3019412"/>
              </a:tblGrid>
              <a:tr h="6274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Label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Children are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 to Support</a:t>
                      </a:r>
                      <a:endParaRPr lang="en-US" dirty="0"/>
                    </a:p>
                  </a:txBody>
                  <a:tcPr/>
                </a:tc>
              </a:tr>
              <a:tr h="806705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Prereading</a:t>
                      </a:r>
                      <a:r>
                        <a:rPr lang="en-US" sz="1600" dirty="0" smtClean="0"/>
                        <a:t> (emergent literacy)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PK-K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Functions of written language, alphabet, phonemic awareness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Story reading, “pseudo reading,” alphabet activities, rhyming, nursery rhymes, invented spelling</a:t>
                      </a:r>
                      <a:endParaRPr lang="en-US" sz="1600" dirty="0"/>
                    </a:p>
                  </a:txBody>
                  <a:tcPr/>
                </a:tc>
              </a:tr>
              <a:tr h="115191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Initial Reading/Alphabetic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Decoding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K-2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Letter sound correspondences/decoding/blending sounds;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word</a:t>
                      </a:r>
                      <a:r>
                        <a:rPr lang="en-US" sz="1600" baseline="0" dirty="0" smtClean="0"/>
                        <a:t> recognition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Teacher-directed reading instruction, phonics instruction</a:t>
                      </a:r>
                      <a:endParaRPr lang="en-US" sz="1600" dirty="0"/>
                    </a:p>
                  </a:txBody>
                  <a:tcPr/>
                </a:tc>
              </a:tr>
              <a:tr h="80670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Confirmation and fluency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2-3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Automatic word recognition</a:t>
                      </a:r>
                      <a:r>
                        <a:rPr lang="en-US" sz="1600" baseline="0" dirty="0" smtClean="0"/>
                        <a:t>, prosody, expression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Wide</a:t>
                      </a:r>
                      <a:r>
                        <a:rPr lang="en-US" sz="1600" baseline="0" dirty="0" smtClean="0"/>
                        <a:t> and varied reading, modeling fluent reading and lots of practice</a:t>
                      </a:r>
                      <a:endParaRPr lang="en-US" sz="1600" dirty="0"/>
                    </a:p>
                  </a:txBody>
                  <a:tcPr/>
                </a:tc>
              </a:tr>
              <a:tr h="80670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 to Learn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4-8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How to learn from text, vocabulary knowledge, comprehension strategies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Reading content area materials, research, strategy instruction to build understanding</a:t>
                      </a:r>
                      <a:endParaRPr lang="en-US" sz="1600" dirty="0"/>
                    </a:p>
                  </a:txBody>
                  <a:tcPr/>
                </a:tc>
              </a:tr>
              <a:tr h="806705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Multiple</a:t>
                      </a:r>
                      <a:r>
                        <a:rPr lang="en-US" sz="1600" baseline="0" dirty="0" smtClean="0"/>
                        <a:t> Points of View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Reconciling different views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reading, discourse synthesis, report writing</a:t>
                      </a:r>
                      <a:endParaRPr lang="en-US" sz="1600" dirty="0"/>
                    </a:p>
                  </a:txBody>
                  <a:tcPr/>
                </a:tc>
              </a:tr>
              <a:tr h="1045728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Construction</a:t>
                      </a:r>
                      <a:r>
                        <a:rPr lang="en-US" sz="1600" baseline="0" dirty="0" smtClean="0"/>
                        <a:t> and reconstruction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College/beyond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Developing a well-rounded view of the world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Learning what not to read as well as what to read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5-Point Star 3">
            <a:hlinkClick r:id="rId3"/>
          </p:cNvPr>
          <p:cNvSpPr/>
          <p:nvPr/>
        </p:nvSpPr>
        <p:spPr>
          <a:xfrm>
            <a:off x="8059545" y="113172"/>
            <a:ext cx="804697" cy="604908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60426392"/>
              </p:ext>
            </p:extLst>
          </p:nvPr>
        </p:nvGraphicFramePr>
        <p:xfrm>
          <a:off x="730163" y="833376"/>
          <a:ext cx="8135994" cy="5635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556216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 This </a:t>
            </a:r>
            <a:r>
              <a:rPr lang="en-US" sz="3200" dirty="0"/>
              <a:t>C</a:t>
            </a:r>
            <a:r>
              <a:rPr lang="en-US" sz="3200" dirty="0" smtClean="0"/>
              <a:t>lass, </a:t>
            </a:r>
            <a:r>
              <a:rPr lang="en-US" sz="3200" dirty="0"/>
              <a:t>W</a:t>
            </a:r>
            <a:r>
              <a:rPr lang="en-US" sz="3200" dirty="0" smtClean="0"/>
              <a:t>e will Focus on the </a:t>
            </a:r>
            <a:r>
              <a:rPr lang="en-US" sz="3200" dirty="0" smtClean="0"/>
              <a:t>Four</a:t>
            </a:r>
            <a:r>
              <a:rPr lang="en-US" sz="3200" dirty="0" smtClean="0"/>
              <a:t> </a:t>
            </a:r>
            <a:r>
              <a:rPr lang="en-US" sz="3200" dirty="0" smtClean="0"/>
              <a:t>Areas We Are ALWAYS Thinking About: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288" y="254000"/>
            <a:ext cx="5715579" cy="111610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Aren’t the Reading </a:t>
            </a:r>
            <a:br>
              <a:rPr lang="en-US" dirty="0" smtClean="0"/>
            </a:br>
            <a:r>
              <a:rPr lang="en-US" dirty="0" smtClean="0"/>
              <a:t>Components Equal?  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4441078" y="1913452"/>
            <a:ext cx="4293658" cy="4696865"/>
            <a:chOff x="498475" y="2032000"/>
            <a:chExt cx="4293658" cy="4696865"/>
          </a:xfrm>
        </p:grpSpPr>
        <p:sp>
          <p:nvSpPr>
            <p:cNvPr id="4" name="Rectangle 3"/>
            <p:cNvSpPr/>
            <p:nvPr/>
          </p:nvSpPr>
          <p:spPr>
            <a:xfrm>
              <a:off x="498475" y="2032000"/>
              <a:ext cx="4293658" cy="668204"/>
            </a:xfrm>
            <a:prstGeom prst="rect">
              <a:avLst/>
            </a:prstGeom>
            <a:solidFill>
              <a:srgbClr val="330F4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58906" y="2119829"/>
              <a:ext cx="3158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COMPREHENSION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2048" y="2675469"/>
              <a:ext cx="456059" cy="4004193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b="1" dirty="0">
                  <a:solidFill>
                    <a:srgbClr val="FFFFFF"/>
                  </a:solidFill>
                </a:rPr>
                <a:t>E</a:t>
              </a:r>
              <a:endParaRPr lang="en-US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67261" y="2502925"/>
              <a:ext cx="456059" cy="4185762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sz="24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S</a:t>
              </a:r>
              <a:br>
                <a:rPr lang="en-US" sz="2400" b="1" dirty="0" smtClean="0">
                  <a:solidFill>
                    <a:srgbClr val="FFFFFF"/>
                  </a:solidFill>
                </a:rPr>
              </a:br>
              <a:r>
                <a:rPr lang="en-US" sz="2000" dirty="0" smtClean="0"/>
                <a:t/>
              </a:r>
              <a:br>
                <a:rPr lang="en-US" sz="2000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55438" y="2658546"/>
              <a:ext cx="456059" cy="4062651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  <a:endParaRPr lang="en-US" sz="2400" b="1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5248" y="2573881"/>
              <a:ext cx="456059" cy="4154984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sz="2400" dirty="0" smtClean="0"/>
            </a:p>
            <a:p>
              <a:pPr algn="ctr"/>
              <a:endParaRPr lang="en-US" dirty="0" smtClean="0"/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498474" y="2100282"/>
            <a:ext cx="3208331" cy="3987251"/>
            <a:chOff x="5578927" y="2327678"/>
            <a:chExt cx="3208331" cy="3987251"/>
          </a:xfrm>
        </p:grpSpPr>
        <p:sp>
          <p:nvSpPr>
            <p:cNvPr id="15" name="TextBox 14"/>
            <p:cNvSpPr txBox="1"/>
            <p:nvPr/>
          </p:nvSpPr>
          <p:spPr>
            <a:xfrm>
              <a:off x="5578927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E</a:t>
              </a:r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62915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  <a:br>
                <a:rPr lang="en-US" dirty="0" smtClean="0">
                  <a:solidFill>
                    <a:srgbClr val="FFFFFF"/>
                  </a:solidFill>
                </a:rPr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956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66460" y="2344611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3119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&quot;No&quot; Symbol 20"/>
          <p:cNvSpPr/>
          <p:nvPr/>
        </p:nvSpPr>
        <p:spPr>
          <a:xfrm>
            <a:off x="498474" y="2438400"/>
            <a:ext cx="3423963" cy="3208867"/>
          </a:xfrm>
          <a:prstGeom prst="noSmoking">
            <a:avLst/>
          </a:prstGeom>
          <a:solidFill>
            <a:srgbClr val="FF0000"/>
          </a:solidFill>
          <a:ln w="63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75951"/>
            <a:ext cx="7498080" cy="24367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you use your </a:t>
            </a:r>
            <a:r>
              <a:rPr lang="en-US" b="1" dirty="0" smtClean="0"/>
              <a:t>phonemic awareness </a:t>
            </a:r>
            <a:r>
              <a:rPr lang="en-US" dirty="0" smtClean="0"/>
              <a:t>and </a:t>
            </a:r>
            <a:r>
              <a:rPr lang="en-US" b="1" dirty="0" smtClean="0"/>
              <a:t>phonics </a:t>
            </a:r>
            <a:r>
              <a:rPr lang="en-US" dirty="0" smtClean="0"/>
              <a:t>skills to decode each sentence? </a:t>
            </a:r>
            <a:br>
              <a:rPr lang="en-US" dirty="0" smtClean="0"/>
            </a:br>
            <a:r>
              <a:rPr lang="en-US" dirty="0" smtClean="0"/>
              <a:t>Can you decode each sentence </a:t>
            </a:r>
            <a:r>
              <a:rPr lang="en-US" b="1" dirty="0" smtClean="0"/>
              <a:t>quickly, accurately, and </a:t>
            </a:r>
            <a:r>
              <a:rPr lang="en-US" dirty="0" smtClean="0"/>
              <a:t>with </a:t>
            </a:r>
            <a:r>
              <a:rPr lang="en-US" b="1" dirty="0" smtClean="0"/>
              <a:t>expression</a:t>
            </a:r>
            <a:r>
              <a:rPr lang="en-US" dirty="0" smtClean="0"/>
              <a:t>? (fluency)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381926"/>
            <a:ext cx="7498080" cy="382035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600" dirty="0" smtClean="0"/>
              <a:t>Je ne </a:t>
            </a:r>
            <a:r>
              <a:rPr lang="en-US" sz="3600" dirty="0" err="1" smtClean="0"/>
              <a:t>comprends</a:t>
            </a:r>
            <a:r>
              <a:rPr lang="en-US" sz="3600" dirty="0" smtClean="0"/>
              <a:t> pas un </a:t>
            </a:r>
            <a:r>
              <a:rPr lang="en-US" sz="3600" dirty="0" err="1" smtClean="0"/>
              <a:t>seul</a:t>
            </a:r>
            <a:r>
              <a:rPr lang="en-US" sz="3600" dirty="0" smtClean="0"/>
              <a:t> mot de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j'ai</a:t>
            </a:r>
            <a:r>
              <a:rPr lang="en-US" sz="3600" dirty="0" smtClean="0"/>
              <a:t> </a:t>
            </a:r>
            <a:r>
              <a:rPr lang="en-US" sz="3600" dirty="0" err="1" smtClean="0"/>
              <a:t>lu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No </a:t>
            </a:r>
            <a:r>
              <a:rPr lang="en-US" sz="3600" dirty="0" err="1" smtClean="0"/>
              <a:t>entiendo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sola </a:t>
            </a:r>
            <a:r>
              <a:rPr lang="en-US" sz="3600" dirty="0" err="1" smtClean="0"/>
              <a:t>palabra</a:t>
            </a:r>
            <a:r>
              <a:rPr lang="en-US" sz="3600" dirty="0" smtClean="0"/>
              <a:t> de lo </a:t>
            </a:r>
            <a:r>
              <a:rPr lang="en-US" sz="3600" dirty="0" err="1" smtClean="0"/>
              <a:t>que</a:t>
            </a:r>
            <a:r>
              <a:rPr lang="en-US" sz="3600" dirty="0" smtClean="0"/>
              <a:t> he </a:t>
            </a:r>
            <a:r>
              <a:rPr lang="en-US" sz="3600" dirty="0" err="1" smtClean="0"/>
              <a:t>leído</a:t>
            </a:r>
            <a:r>
              <a:rPr lang="en-US" sz="360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997952"/>
            <a:ext cx="7498080" cy="18312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4000" dirty="0" smtClean="0"/>
          </a:p>
          <a:p>
            <a:r>
              <a:rPr lang="en-US" sz="5895" dirty="0" smtClean="0"/>
              <a:t>I do not understand a single word of what I am reading.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5608" y="998387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Phonics</a:t>
            </a:r>
            <a:r>
              <a:rPr lang="en-US" dirty="0" smtClean="0"/>
              <a:t> skills… </a:t>
            </a:r>
            <a:br>
              <a:rPr lang="en-US" dirty="0" smtClean="0"/>
            </a:br>
            <a:r>
              <a:rPr lang="en-US" u="sng" dirty="0" smtClean="0"/>
              <a:t>Fluency</a:t>
            </a:r>
            <a:r>
              <a:rPr lang="en-US" dirty="0" smtClean="0"/>
              <a:t> skills…</a:t>
            </a:r>
            <a:br>
              <a:rPr lang="en-US" dirty="0" smtClean="0"/>
            </a:br>
            <a:r>
              <a:rPr lang="en-US" dirty="0" smtClean="0"/>
              <a:t>Do not guarantee understanding (</a:t>
            </a:r>
            <a:r>
              <a:rPr lang="en-US" b="1" u="sng" dirty="0" smtClean="0"/>
              <a:t>comprehension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435608" y="5148269"/>
            <a:ext cx="7498080" cy="1526974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Vocabulary</a:t>
            </a: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skills</a:t>
            </a:r>
            <a:r>
              <a:rPr kumimoji="0" lang="en-US" sz="4300" b="0" i="0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and </a:t>
            </a:r>
            <a:r>
              <a:rPr kumimoji="0" lang="en-US" sz="4300" b="0" i="0" u="sng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background knowledge </a:t>
            </a:r>
            <a:r>
              <a:rPr kumimoji="0" lang="en-US" sz="4300" b="0" i="0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(no - cognate) </a:t>
            </a: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can help… (and are linked</a:t>
            </a:r>
            <a:r>
              <a:rPr kumimoji="0" lang="en-US" sz="4300" b="0" i="0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comprehension) </a:t>
            </a:r>
            <a:endParaRPr kumimoji="0" lang="en-US" sz="4300" b="0" i="0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 defTabSz="914400">
              <a:spcBef>
                <a:spcPct val="0"/>
              </a:spcBef>
              <a:defRPr/>
            </a:pP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“Je </a:t>
            </a:r>
            <a:r>
              <a:rPr lang="en-US" sz="4300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ne</a:t>
            </a: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300" u="sng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comprends</a:t>
            </a: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pas”; “</a:t>
            </a:r>
            <a:r>
              <a:rPr lang="en-US" sz="4300" u="sng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no</a:t>
            </a: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300" u="sng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entiendo</a:t>
            </a: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” </a:t>
            </a:r>
            <a:endParaRPr kumimoji="0" lang="en-US" sz="4300" b="0" i="0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015" y="254000"/>
            <a:ext cx="5715579" cy="111610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Aren’t the Reading </a:t>
            </a:r>
            <a:br>
              <a:rPr lang="en-US" dirty="0" smtClean="0"/>
            </a:br>
            <a:r>
              <a:rPr lang="en-US" dirty="0" smtClean="0"/>
              <a:t>Components Equal?  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4441078" y="1913452"/>
            <a:ext cx="4293658" cy="4696865"/>
            <a:chOff x="498475" y="2032000"/>
            <a:chExt cx="4293658" cy="4696865"/>
          </a:xfrm>
        </p:grpSpPr>
        <p:sp>
          <p:nvSpPr>
            <p:cNvPr id="4" name="Rectangle 3"/>
            <p:cNvSpPr/>
            <p:nvPr/>
          </p:nvSpPr>
          <p:spPr>
            <a:xfrm>
              <a:off x="498475" y="2032000"/>
              <a:ext cx="4293658" cy="668204"/>
            </a:xfrm>
            <a:prstGeom prst="rect">
              <a:avLst/>
            </a:prstGeom>
            <a:solidFill>
              <a:srgbClr val="330F4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58906" y="2119829"/>
              <a:ext cx="3158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COMPREHENSION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2048" y="2675469"/>
              <a:ext cx="456059" cy="4004193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b="1" dirty="0">
                  <a:solidFill>
                    <a:srgbClr val="FFFFFF"/>
                  </a:solidFill>
                </a:rPr>
                <a:t>E</a:t>
              </a:r>
              <a:endParaRPr lang="en-US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67261" y="2502925"/>
              <a:ext cx="456059" cy="4185762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sz="24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S</a:t>
              </a:r>
              <a:br>
                <a:rPr lang="en-US" sz="2400" b="1" dirty="0" smtClean="0">
                  <a:solidFill>
                    <a:srgbClr val="FFFFFF"/>
                  </a:solidFill>
                </a:rPr>
              </a:br>
              <a:r>
                <a:rPr lang="en-US" sz="2000" dirty="0" smtClean="0"/>
                <a:t/>
              </a:r>
              <a:br>
                <a:rPr lang="en-US" sz="2000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55438" y="2658546"/>
              <a:ext cx="456059" cy="4062651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  <a:endParaRPr lang="en-US" sz="2400" b="1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5248" y="2573881"/>
              <a:ext cx="456059" cy="4154984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sz="2400" dirty="0" smtClean="0"/>
            </a:p>
            <a:p>
              <a:pPr algn="ctr"/>
              <a:endParaRPr lang="en-US" dirty="0" smtClean="0"/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498474" y="2100282"/>
            <a:ext cx="3208331" cy="3987251"/>
            <a:chOff x="5578927" y="2327678"/>
            <a:chExt cx="3208331" cy="3987251"/>
          </a:xfrm>
        </p:grpSpPr>
        <p:sp>
          <p:nvSpPr>
            <p:cNvPr id="15" name="TextBox 14"/>
            <p:cNvSpPr txBox="1"/>
            <p:nvPr/>
          </p:nvSpPr>
          <p:spPr>
            <a:xfrm>
              <a:off x="5578927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E</a:t>
              </a:r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62915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  <a:br>
                <a:rPr lang="en-US" dirty="0" smtClean="0">
                  <a:solidFill>
                    <a:srgbClr val="FFFFFF"/>
                  </a:solidFill>
                </a:rPr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956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66460" y="2344611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3119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&quot;No&quot; Symbol 20"/>
          <p:cNvSpPr/>
          <p:nvPr/>
        </p:nvSpPr>
        <p:spPr>
          <a:xfrm>
            <a:off x="498474" y="2438400"/>
            <a:ext cx="3423963" cy="3208867"/>
          </a:xfrm>
          <a:prstGeom prst="noSmoking">
            <a:avLst/>
          </a:prstGeom>
          <a:solidFill>
            <a:srgbClr val="FF0000"/>
          </a:solidFill>
          <a:ln w="63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" name="Picture 19" descr="Screen shot 2011-09-07 at 8.09.0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462" y="206182"/>
            <a:ext cx="1396858" cy="1707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196542" y="2239990"/>
            <a:ext cx="456059" cy="452431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ORAL </a:t>
            </a:r>
          </a:p>
          <a:p>
            <a:pPr algn="ctr"/>
            <a:endParaRPr lang="en-US" sz="2000" b="1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LANG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542" y="220133"/>
            <a:ext cx="7021379" cy="111610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What if we added the “other” important areas?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196542" y="2116641"/>
            <a:ext cx="7021379" cy="677345"/>
          </a:xfrm>
          <a:prstGeom prst="rect">
            <a:avLst/>
          </a:prstGeom>
          <a:solidFill>
            <a:srgbClr val="330F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5477" y="2204471"/>
            <a:ext cx="315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COMPREHENSION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5610" y="2760111"/>
            <a:ext cx="456059" cy="4004193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endParaRPr lang="en-US" b="1" dirty="0" smtClean="0">
              <a:solidFill>
                <a:srgbClr val="FFFFFF"/>
              </a:solidFill>
            </a:endParaRP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W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E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1656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488701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577678" y="2817036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F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570145" y="2793986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WR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G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761862" y="2793987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sz="2000" b="1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  <a:endParaRPr lang="en-US" dirty="0" smtClean="0"/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Semester – Key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503" y="1591209"/>
            <a:ext cx="7814185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Part 1: Core Elements of Reading / Factors of Comprehension, Engaging Readers, and CCSS Expectations</a:t>
            </a:r>
          </a:p>
          <a:p>
            <a:r>
              <a:rPr lang="en-US" dirty="0" smtClean="0"/>
              <a:t>Part 2: </a:t>
            </a:r>
            <a:r>
              <a:rPr lang="en-US" dirty="0"/>
              <a:t>S</a:t>
            </a:r>
            <a:r>
              <a:rPr lang="en-US" dirty="0" smtClean="0"/>
              <a:t>upporting Comprehension Through Guided Reading Instruction (Try It Out: Hybrid Text) </a:t>
            </a:r>
          </a:p>
          <a:p>
            <a:r>
              <a:rPr lang="en-US" dirty="0" smtClean="0"/>
              <a:t>Part 3: Try It Out: Informational Text</a:t>
            </a:r>
          </a:p>
          <a:p>
            <a:r>
              <a:rPr lang="en-US" dirty="0" smtClean="0"/>
              <a:t>Part 4: Try It Out: Narrative Text</a:t>
            </a:r>
          </a:p>
          <a:p>
            <a:r>
              <a:rPr lang="en-US" dirty="0" smtClean="0"/>
              <a:t>Part 5: Standardized Assessments of Comprehension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76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Assignments:  Syllabus Page 3-5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Participation &amp; Dispositions  </a:t>
            </a:r>
          </a:p>
          <a:p>
            <a:r>
              <a:rPr lang="en-US" dirty="0" smtClean="0"/>
              <a:t>2 Quizzes</a:t>
            </a:r>
          </a:p>
          <a:p>
            <a:r>
              <a:rPr lang="en-US" dirty="0" smtClean="0"/>
              <a:t>Teaching Portfolio</a:t>
            </a:r>
          </a:p>
          <a:p>
            <a:pPr lvl="1"/>
            <a:r>
              <a:rPr lang="en-US" dirty="0" smtClean="0"/>
              <a:t>Reflective Components (Text/Video) </a:t>
            </a:r>
          </a:p>
          <a:p>
            <a:pPr lvl="1"/>
            <a:r>
              <a:rPr lang="en-US" dirty="0" smtClean="0"/>
              <a:t>Teaching Components (with Digital Literacy Practices Embedded)</a:t>
            </a:r>
          </a:p>
        </p:txBody>
      </p:sp>
    </p:spTree>
    <p:extLst>
      <p:ext uri="{BB962C8B-B14F-4D97-AF65-F5344CB8AC3E}">
        <p14:creationId xmlns:p14="http://schemas.microsoft.com/office/powerpoint/2010/main" val="293311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676" y="192690"/>
            <a:ext cx="79708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Thinking About Reading At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T</a:t>
            </a:r>
            <a:r>
              <a:rPr lang="en-US" dirty="0" smtClean="0"/>
              <a:t>able: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676" y="1447800"/>
            <a:ext cx="7807012" cy="5410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Introduce yourself </a:t>
            </a:r>
            <a:r>
              <a:rPr lang="en-US" dirty="0" smtClean="0"/>
              <a:t>and town/state you come from; what kind of school you went to (public, private, </a:t>
            </a:r>
            <a:r>
              <a:rPr lang="en-US" dirty="0" smtClean="0"/>
              <a:t>rural, urban, charter</a:t>
            </a:r>
            <a:r>
              <a:rPr lang="en-US" dirty="0" smtClean="0"/>
              <a:t>, magnet, etc.)  </a:t>
            </a:r>
          </a:p>
          <a:p>
            <a:r>
              <a:rPr lang="en-US" dirty="0" smtClean="0"/>
              <a:t>Briefly describe a time in elementary school when you </a:t>
            </a:r>
            <a:r>
              <a:rPr lang="en-US" b="1" dirty="0" smtClean="0"/>
              <a:t>felt like a “good reader” </a:t>
            </a:r>
            <a:r>
              <a:rPr lang="en-US" dirty="0" smtClean="0"/>
              <a:t>(had a positive experience with reading)</a:t>
            </a:r>
          </a:p>
          <a:p>
            <a:r>
              <a:rPr lang="en-US" dirty="0" smtClean="0"/>
              <a:t>Then, briefly describe a time in elementary school when you </a:t>
            </a:r>
            <a:r>
              <a:rPr lang="en-US" b="1" dirty="0" smtClean="0"/>
              <a:t>felt like a “not-so-good reader”</a:t>
            </a:r>
            <a:r>
              <a:rPr lang="en-US" dirty="0" smtClean="0"/>
              <a:t> (had a negative experience with reading)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56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Cornett Chapter 1: Comprehension Definitions, Issues, &amp; Directions </a:t>
            </a:r>
          </a:p>
          <a:p>
            <a:r>
              <a:rPr lang="en-US" b="1" i="1" dirty="0" smtClean="0"/>
              <a:t>Key Question: What </a:t>
            </a:r>
            <a:r>
              <a:rPr lang="en-US" b="1" i="1" dirty="0"/>
              <a:t>factors influence comprehension?</a:t>
            </a:r>
            <a:r>
              <a:rPr lang="en-US" b="1" dirty="0"/>
              <a:t>   </a:t>
            </a: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21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2213" y="57949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Homework: Chapter 1 </a:t>
            </a:r>
            <a:br>
              <a:rPr lang="en-US" dirty="0" smtClean="0"/>
            </a:br>
            <a:r>
              <a:rPr lang="en-US" dirty="0" smtClean="0"/>
              <a:t>What factors influence comprehension? </a:t>
            </a:r>
            <a:endParaRPr lang="en-US" dirty="0"/>
          </a:p>
        </p:txBody>
      </p:sp>
      <p:pic>
        <p:nvPicPr>
          <p:cNvPr id="5" name="Picture 4" descr="Screen shot 2011-09-07 at 8.09.0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718" y="425626"/>
            <a:ext cx="2122142" cy="2593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6882" y="4956381"/>
            <a:ext cx="1807429" cy="707886"/>
          </a:xfrm>
          <a:prstGeom prst="rec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Task</a:t>
            </a:r>
          </a:p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704847" y="2690465"/>
            <a:ext cx="1807429" cy="707886"/>
          </a:xfrm>
          <a:prstGeom prst="rec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Text</a:t>
            </a:r>
          </a:p>
          <a:p>
            <a:pPr algn="ctr"/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474936" y="2714890"/>
            <a:ext cx="1984253" cy="707886"/>
          </a:xfrm>
          <a:prstGeom prst="rec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Learner</a:t>
            </a:r>
          </a:p>
          <a:p>
            <a:pPr algn="ctr"/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650147" y="4834243"/>
            <a:ext cx="1807429" cy="1015663"/>
          </a:xfrm>
          <a:prstGeom prst="rec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Teacher/Teaching</a:t>
            </a:r>
          </a:p>
          <a:p>
            <a:pPr algn="ctr"/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33514" y="3783864"/>
            <a:ext cx="1783004" cy="659541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smtClean="0"/>
              <a:t>Comprehension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84664" y="6128898"/>
            <a:ext cx="1807429" cy="400110"/>
          </a:xfrm>
          <a:prstGeom prst="rec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/>
              <a:t>Context</a:t>
            </a:r>
            <a:endParaRPr lang="en-US" sz="2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867144" y="3417453"/>
            <a:ext cx="586193" cy="341984"/>
          </a:xfrm>
          <a:prstGeom prst="line">
            <a:avLst/>
          </a:prstGeom>
          <a:ln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650151" y="3393026"/>
            <a:ext cx="537340" cy="3664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970698" y="4516687"/>
            <a:ext cx="433789" cy="3966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924675" y="4375961"/>
            <a:ext cx="482638" cy="4094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35608" y="967624"/>
            <a:ext cx="7498080" cy="48006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i="1" dirty="0" smtClean="0"/>
          </a:p>
          <a:p>
            <a:r>
              <a:rPr lang="en-US" b="1" i="1" dirty="0" smtClean="0"/>
              <a:t>Five core areas of reading </a:t>
            </a:r>
          </a:p>
          <a:p>
            <a:endParaRPr lang="en-US" b="1" i="1" dirty="0" smtClean="0"/>
          </a:p>
          <a:p>
            <a:r>
              <a:rPr lang="en-US" b="1" i="1" dirty="0" smtClean="0"/>
              <a:t>Five factors that influence comprehension</a:t>
            </a:r>
            <a:r>
              <a:rPr lang="en-US" b="1" dirty="0" smtClean="0"/>
              <a:t>   </a:t>
            </a:r>
          </a:p>
          <a:p>
            <a:endParaRPr lang="en-US" b="1" dirty="0"/>
          </a:p>
          <a:p>
            <a:r>
              <a:rPr lang="en-US" b="1" dirty="0" smtClean="0"/>
              <a:t>What kind of picture can you draw that represents how these TWO set of ideas are separate and where they are connected? </a:t>
            </a:r>
            <a:endParaRPr lang="en-US" dirty="0" smtClean="0"/>
          </a:p>
          <a:p>
            <a:pPr marL="82296" indent="0">
              <a:buFont typeface="Wingdings 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4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3288373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GOOD </a:t>
            </a:r>
          </a:p>
          <a:p>
            <a:r>
              <a:rPr lang="en-US" dirty="0" smtClean="0"/>
              <a:t>Compare</a:t>
            </a:r>
          </a:p>
          <a:p>
            <a:r>
              <a:rPr lang="en-US" dirty="0" smtClean="0"/>
              <a:t>Reading buddy</a:t>
            </a:r>
          </a:p>
          <a:p>
            <a:r>
              <a:rPr lang="en-US" dirty="0" smtClean="0"/>
              <a:t>Interest</a:t>
            </a:r>
          </a:p>
          <a:p>
            <a:r>
              <a:rPr lang="en-US" dirty="0" smtClean="0"/>
              <a:t>Up a level </a:t>
            </a:r>
          </a:p>
          <a:p>
            <a:r>
              <a:rPr lang="en-US" dirty="0" smtClean="0"/>
              <a:t>Quiet space</a:t>
            </a:r>
          </a:p>
          <a:p>
            <a:r>
              <a:rPr lang="en-US" dirty="0" smtClean="0"/>
              <a:t>Understand hard words</a:t>
            </a:r>
          </a:p>
          <a:p>
            <a:r>
              <a:rPr lang="en-US" dirty="0" smtClean="0"/>
              <a:t>Confidence 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51704" y="1589486"/>
            <a:ext cx="3288373" cy="4800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None/>
            </a:pPr>
            <a:r>
              <a:rPr lang="en-US" dirty="0" smtClean="0"/>
              <a:t>NOT SO GOOD </a:t>
            </a:r>
          </a:p>
          <a:p>
            <a:r>
              <a:rPr lang="en-US" dirty="0" smtClean="0"/>
              <a:t>Prizes </a:t>
            </a:r>
          </a:p>
          <a:p>
            <a:r>
              <a:rPr lang="en-US" dirty="0" smtClean="0"/>
              <a:t>Put on the spot to read aloud </a:t>
            </a:r>
          </a:p>
          <a:p>
            <a:r>
              <a:rPr lang="en-US" dirty="0" smtClean="0"/>
              <a:t>Mispronounce words </a:t>
            </a:r>
          </a:p>
          <a:p>
            <a:r>
              <a:rPr lang="en-US" dirty="0" smtClean="0"/>
              <a:t>Fixed mindset – stopping points </a:t>
            </a:r>
          </a:p>
          <a:p>
            <a:r>
              <a:rPr lang="en-US" dirty="0" smtClean="0"/>
              <a:t>Language differences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14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41925" y="133174"/>
            <a:ext cx="9385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So what makes a good reader? </a:t>
            </a:r>
          </a:p>
          <a:p>
            <a:pPr algn="ctr"/>
            <a:r>
              <a:rPr lang="en-US" sz="4000" dirty="0" smtClean="0"/>
              <a:t>List/Group/Label)</a:t>
            </a:r>
            <a:endParaRPr lang="en-US" sz="4000" dirty="0"/>
          </a:p>
        </p:txBody>
      </p:sp>
      <p:pic>
        <p:nvPicPr>
          <p:cNvPr id="9" name="Content Placeholder 8" descr="Screen Shot 2016-09-05 at 7.00.4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" r="1134"/>
          <a:stretch>
            <a:fillRect/>
          </a:stretch>
        </p:blipFill>
        <p:spPr>
          <a:xfrm>
            <a:off x="-50127" y="1496360"/>
            <a:ext cx="9261943" cy="5407737"/>
          </a:xfrm>
        </p:spPr>
      </p:pic>
      <p:sp>
        <p:nvSpPr>
          <p:cNvPr id="7" name="TextBox 6"/>
          <p:cNvSpPr txBox="1"/>
          <p:nvPr/>
        </p:nvSpPr>
        <p:spPr>
          <a:xfrm>
            <a:off x="2132002" y="4941731"/>
            <a:ext cx="53137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https://</a:t>
            </a:r>
            <a:r>
              <a:rPr lang="en-US" sz="4000" b="1" dirty="0" err="1"/>
              <a:t>goo.gl</a:t>
            </a:r>
            <a:r>
              <a:rPr lang="en-US" sz="4000" b="1" dirty="0"/>
              <a:t>/</a:t>
            </a:r>
            <a:r>
              <a:rPr lang="en-US" sz="4000" b="1" dirty="0" err="1"/>
              <a:t>YtyQvB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– You will be able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416" y="1414795"/>
            <a:ext cx="7815600" cy="5216862"/>
          </a:xfrm>
        </p:spPr>
        <p:txBody>
          <a:bodyPr>
            <a:normAutofit/>
          </a:bodyPr>
          <a:lstStyle/>
          <a:p>
            <a:r>
              <a:rPr lang="en-US" dirty="0" smtClean="0"/>
              <a:t>Identify skills needed to be a good reader and cluster them into </a:t>
            </a:r>
            <a:r>
              <a:rPr lang="en-US" b="1" u="sng" dirty="0" smtClean="0"/>
              <a:t>five core elements </a:t>
            </a:r>
          </a:p>
          <a:p>
            <a:r>
              <a:rPr lang="en-US" dirty="0" smtClean="0"/>
              <a:t>Explain the role that </a:t>
            </a:r>
            <a:r>
              <a:rPr lang="en-US" b="1" dirty="0" smtClean="0"/>
              <a:t>development</a:t>
            </a:r>
            <a:r>
              <a:rPr lang="en-US" dirty="0" smtClean="0"/>
              <a:t> plays in shaping instruction around </a:t>
            </a:r>
            <a:br>
              <a:rPr lang="en-US" dirty="0" smtClean="0"/>
            </a:br>
            <a:r>
              <a:rPr lang="en-US" dirty="0" smtClean="0"/>
              <a:t>these core elements</a:t>
            </a:r>
          </a:p>
          <a:p>
            <a:r>
              <a:rPr lang="en-US" dirty="0" smtClean="0"/>
              <a:t>Explain how these core </a:t>
            </a:r>
            <a:br>
              <a:rPr lang="en-US" dirty="0" smtClean="0"/>
            </a:br>
            <a:r>
              <a:rPr lang="en-US" dirty="0" smtClean="0"/>
              <a:t>elements </a:t>
            </a:r>
            <a:r>
              <a:rPr lang="en-US" b="1" dirty="0" smtClean="0"/>
              <a:t>connect to </a:t>
            </a:r>
            <a:br>
              <a:rPr lang="en-US" b="1" dirty="0" smtClean="0"/>
            </a:br>
            <a:r>
              <a:rPr lang="en-US" b="1" dirty="0" smtClean="0"/>
              <a:t>inform comprehension</a:t>
            </a:r>
          </a:p>
          <a:p>
            <a:r>
              <a:rPr lang="en-US" dirty="0" smtClean="0"/>
              <a:t>Identify key areas of </a:t>
            </a:r>
            <a:r>
              <a:rPr lang="en-US" b="1" dirty="0" smtClean="0"/>
              <a:t>syllabus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main assignments </a:t>
            </a:r>
          </a:p>
          <a:p>
            <a:pPr marL="82296" indent="0"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5984935" y="3281851"/>
            <a:ext cx="2326078" cy="2703771"/>
            <a:chOff x="5984935" y="3281851"/>
            <a:chExt cx="2326078" cy="2703771"/>
          </a:xfrm>
        </p:grpSpPr>
        <p:sp>
          <p:nvSpPr>
            <p:cNvPr id="4" name="Oval 3"/>
            <p:cNvSpPr/>
            <p:nvPr/>
          </p:nvSpPr>
          <p:spPr>
            <a:xfrm>
              <a:off x="5984935" y="3659278"/>
              <a:ext cx="2326078" cy="23263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654361" y="3858831"/>
              <a:ext cx="765457" cy="74820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n>
                  <a:solidFill>
                    <a:srgbClr val="000000"/>
                  </a:solidFill>
                </a:ln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7369526" y="4245508"/>
              <a:ext cx="765457" cy="74820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031221" y="4379185"/>
              <a:ext cx="765457" cy="74820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413950" y="5070801"/>
              <a:ext cx="765457" cy="74820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229699" y="5020501"/>
              <a:ext cx="765457" cy="74820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74596" y="3281851"/>
              <a:ext cx="1809622" cy="369332"/>
            </a:xfrm>
            <a:prstGeom prst="rect">
              <a:avLst/>
            </a:prstGeom>
            <a:solidFill>
              <a:srgbClr val="FED46C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GOOD READER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65497" y="3947271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ln>
                    <a:solidFill>
                      <a:srgbClr val="000000"/>
                    </a:solidFill>
                  </a:ln>
                </a:rPr>
                <a:t>3</a:t>
              </a:r>
              <a:endParaRPr lang="en-US" sz="2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31849" y="4470491"/>
              <a:ext cx="36420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>
                  <a:ln>
                    <a:solidFill>
                      <a:srgbClr val="000000"/>
                    </a:solidFill>
                  </a:ln>
                </a:rPr>
                <a:t>2</a:t>
              </a:r>
              <a:endParaRPr lang="en-US" sz="2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80662" y="4345424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ln>
                    <a:solidFill>
                      <a:srgbClr val="000000"/>
                    </a:solidFill>
                  </a:ln>
                </a:rPr>
                <a:t>4</a:t>
              </a:r>
              <a:endParaRPr lang="en-US" sz="2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447755" y="5109285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ln>
                    <a:solidFill>
                      <a:srgbClr val="000000"/>
                    </a:solidFill>
                  </a:ln>
                </a:rPr>
                <a:t>5</a:t>
              </a:r>
              <a:endParaRPr lang="en-US" sz="2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96051" y="5127388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ln>
                    <a:solidFill>
                      <a:srgbClr val="000000"/>
                    </a:solidFill>
                  </a:ln>
                </a:rPr>
                <a:t>1</a:t>
              </a:r>
              <a:endParaRPr lang="en-US" sz="28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take to be a good reader? Five Core Areas 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391" y="1782029"/>
            <a:ext cx="7498080" cy="480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Phonemic Awareness: </a:t>
            </a:r>
            <a:r>
              <a:rPr lang="en-US" sz="2800" dirty="0" smtClean="0"/>
              <a:t>the ability to hear, identify, and manipulate </a:t>
            </a:r>
            <a:r>
              <a:rPr lang="en-US" sz="2800" u="sng" dirty="0" smtClean="0"/>
              <a:t>sounds</a:t>
            </a:r>
            <a:r>
              <a:rPr lang="en-US" sz="2800" dirty="0" smtClean="0"/>
              <a:t> (phonemes) in spoken words </a:t>
            </a:r>
          </a:p>
          <a:p>
            <a:r>
              <a:rPr lang="en-US" sz="2800" b="1" dirty="0" smtClean="0"/>
              <a:t>Phonics: </a:t>
            </a:r>
            <a:r>
              <a:rPr lang="en-US" sz="2800" dirty="0" smtClean="0"/>
              <a:t>knowledge of the relationship between the </a:t>
            </a:r>
            <a:r>
              <a:rPr lang="en-US" sz="2800" u="sng" dirty="0" smtClean="0"/>
              <a:t>letters</a:t>
            </a:r>
            <a:r>
              <a:rPr lang="en-US" sz="2800" dirty="0" smtClean="0"/>
              <a:t> of written language and the </a:t>
            </a:r>
            <a:r>
              <a:rPr lang="en-US" sz="2800" u="sng" dirty="0" smtClean="0"/>
              <a:t>sounds </a:t>
            </a:r>
            <a:r>
              <a:rPr lang="en-US" sz="2800" dirty="0" smtClean="0"/>
              <a:t>of spoken language </a:t>
            </a:r>
          </a:p>
          <a:p>
            <a:r>
              <a:rPr lang="en-US" sz="2800" b="1" dirty="0" smtClean="0"/>
              <a:t>Fluency</a:t>
            </a:r>
            <a:r>
              <a:rPr lang="en-US" sz="2800" dirty="0" smtClean="0"/>
              <a:t>: the ability to read words quickly (rate), accurately (accuracy), and with expression (prosody)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65589"/>
            <a:ext cx="7498080" cy="48006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Vocabulary: </a:t>
            </a:r>
            <a:r>
              <a:rPr lang="en-US" sz="3000" dirty="0" smtClean="0"/>
              <a:t>knowledge of words needed to communicate effectively </a:t>
            </a:r>
          </a:p>
          <a:p>
            <a:pPr lvl="1"/>
            <a:r>
              <a:rPr lang="en-US" sz="3000" dirty="0" smtClean="0"/>
              <a:t>Listening vocabulary </a:t>
            </a:r>
          </a:p>
          <a:p>
            <a:pPr lvl="1"/>
            <a:r>
              <a:rPr lang="en-US" sz="3000" dirty="0" smtClean="0"/>
              <a:t>Speaking vocabulary</a:t>
            </a:r>
          </a:p>
          <a:p>
            <a:pPr lvl="1"/>
            <a:r>
              <a:rPr lang="en-US" sz="3000" dirty="0" smtClean="0"/>
              <a:t>Reading vocabulary </a:t>
            </a:r>
          </a:p>
          <a:p>
            <a:r>
              <a:rPr lang="en-US" sz="3000" b="1" dirty="0" smtClean="0"/>
              <a:t>Comprehension: </a:t>
            </a:r>
            <a:r>
              <a:rPr lang="en-US" sz="3000" dirty="0" smtClean="0"/>
              <a:t>the ability to actively make sense of and construct meaning from words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it take to be a good reader? Five Core Areas of Reading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areas?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Attitude/motivation</a:t>
            </a:r>
          </a:p>
          <a:p>
            <a:r>
              <a:rPr lang="en-US" dirty="0" smtClean="0"/>
              <a:t>Oral language</a:t>
            </a:r>
          </a:p>
          <a:p>
            <a:r>
              <a:rPr lang="en-US" dirty="0" smtClean="0"/>
              <a:t>Writing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6488" cy="82459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Are all areas important all the time?</a:t>
            </a:r>
            <a:br>
              <a:rPr lang="en-US" sz="2800" dirty="0" smtClean="0"/>
            </a:br>
            <a:r>
              <a:rPr lang="en-US" sz="2800" dirty="0" smtClean="0"/>
              <a:t>Development, development, development!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70908" y="1524000"/>
            <a:ext cx="3572263" cy="46634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Oral language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Phonemic awareness</a:t>
            </a:r>
          </a:p>
          <a:p>
            <a:r>
              <a:rPr lang="en-US" dirty="0" smtClean="0"/>
              <a:t>Phonics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Fluency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Vocabulary</a:t>
            </a:r>
          </a:p>
          <a:p>
            <a:r>
              <a:rPr lang="en-US" b="1" dirty="0" smtClean="0"/>
              <a:t>Comprehension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87486" y="1524000"/>
            <a:ext cx="4746202" cy="4663440"/>
          </a:xfrm>
        </p:spPr>
        <p:txBody>
          <a:bodyPr>
            <a:noAutofit/>
          </a:bodyPr>
          <a:lstStyle/>
          <a:p>
            <a:r>
              <a:rPr lang="en-US" sz="2200" dirty="0" smtClean="0"/>
              <a:t>VERY important for young </a:t>
            </a:r>
          </a:p>
          <a:p>
            <a:pPr>
              <a:buNone/>
            </a:pPr>
            <a:r>
              <a:rPr lang="en-US" sz="2200" dirty="0" smtClean="0"/>
              <a:t>	children; building block of literacy; Important at all ages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VERY important for beginning readers (whether young or old)</a:t>
            </a:r>
          </a:p>
          <a:p>
            <a:endParaRPr lang="en-US" sz="2200" dirty="0" smtClean="0"/>
          </a:p>
          <a:p>
            <a:r>
              <a:rPr lang="en-US" sz="2200" dirty="0" smtClean="0"/>
              <a:t>Important transition from beginning reading to more mature reading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200" b="1" dirty="0" smtClean="0"/>
              <a:t>VERY important ALWAYS!!</a:t>
            </a:r>
          </a:p>
          <a:p>
            <a:pPr marL="82296" indent="0">
              <a:buNone/>
            </a:pPr>
            <a:r>
              <a:rPr lang="en-US" sz="2200" b="1" dirty="0" smtClean="0"/>
              <a:t>(e.g., “Comprehension First”)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2793</TotalTime>
  <Words>1370</Words>
  <Application>Microsoft Macintosh PowerPoint</Application>
  <PresentationFormat>On-screen Show (4:3)</PresentationFormat>
  <Paragraphs>478</Paragraphs>
  <Slides>22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Thinking about Comprehension and Response</vt:lpstr>
      <vt:lpstr>Thinking About Reading At Your Table:</vt:lpstr>
      <vt:lpstr>PowerPoint Presentation</vt:lpstr>
      <vt:lpstr>PowerPoint Presentation</vt:lpstr>
      <vt:lpstr>Objectives – You will be able to:</vt:lpstr>
      <vt:lpstr>What does it take to be a good reader? Five Core Areas of Reading</vt:lpstr>
      <vt:lpstr>What does it take to be a good reader? Five Core Areas of Reading</vt:lpstr>
      <vt:lpstr>Other areas?  </vt:lpstr>
      <vt:lpstr>Are all areas important all the time? Development, development, development!</vt:lpstr>
      <vt:lpstr>Stages of Reading Development (Chall, 1983)</vt:lpstr>
      <vt:lpstr>PowerPoint Presentation</vt:lpstr>
      <vt:lpstr>In This Class, We will Focus on the Four Areas We Are ALWAYS Thinking About:</vt:lpstr>
      <vt:lpstr>Why Aren’t the Reading  Components Equal?  </vt:lpstr>
      <vt:lpstr>Can you use your phonemic awareness and phonics skills to decode each sentence?  Can you decode each sentence quickly, accurately, and with expression? (fluency)   </vt:lpstr>
      <vt:lpstr>Phonics skills…  Fluency skills… Do not guarantee understanding (comprehension) </vt:lpstr>
      <vt:lpstr>Why Aren’t the Reading  Components Equal?  </vt:lpstr>
      <vt:lpstr>What if we added the “other” important areas?</vt:lpstr>
      <vt:lpstr>This Semester – Key Sections</vt:lpstr>
      <vt:lpstr>Assignments:  Syllabus Page 3-5</vt:lpstr>
      <vt:lpstr>Homework </vt:lpstr>
      <vt:lpstr>Homework: Chapter 1  What factors influence comprehension? </vt:lpstr>
      <vt:lpstr>DRAW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Thinking about Comprehension</dc:title>
  <dc:creator>Terry Deeney</dc:creator>
  <cp:lastModifiedBy>Julie Coiro</cp:lastModifiedBy>
  <cp:revision>88</cp:revision>
  <dcterms:created xsi:type="dcterms:W3CDTF">2014-11-11T14:37:55Z</dcterms:created>
  <dcterms:modified xsi:type="dcterms:W3CDTF">2017-09-07T16:35:44Z</dcterms:modified>
</cp:coreProperties>
</file>